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1pPr>
    <a:lvl2pPr marL="0" marR="0" indent="2286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2pPr>
    <a:lvl3pPr marL="0" marR="0" indent="4572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3pPr>
    <a:lvl4pPr marL="0" marR="0" indent="6858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4pPr>
    <a:lvl5pPr marL="0" marR="0" indent="9144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5pPr>
    <a:lvl6pPr marL="0" marR="0" indent="11430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6pPr>
    <a:lvl7pPr marL="0" marR="0" indent="13716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7pPr>
    <a:lvl8pPr marL="0" marR="0" indent="16002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8pPr>
    <a:lvl9pPr marL="0" marR="0" indent="18288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52" d="100"/>
          <a:sy n="52"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defRPr sz="1600"/>
            </a:pPr>
            <a:r>
              <a:t>With this talk, I want to give you an overview over my research activities as well as an outlook towards some future projects.</a:t>
            </a:r>
          </a:p>
          <a:p>
            <a:pPr>
              <a:defRPr sz="1600"/>
            </a:pPr>
            <a:endParaRPr/>
          </a:p>
          <a:p>
            <a:pPr>
              <a:defRPr sz="1600"/>
            </a:pPr>
            <a:r>
              <a:t>As some might remember, I was here not very long ago. Some of the talk might therefore feel familiar but I have various new things to show.  </a:t>
            </a:r>
          </a:p>
          <a:p>
            <a:pPr>
              <a:defRPr sz="1600"/>
            </a:pPr>
            <a:endParaRPr/>
          </a:p>
          <a:p>
            <a:pPr>
              <a:defRPr sz="1600"/>
            </a:pPr>
            <a:r>
              <a:t>My research is about predicting nonlinear scales of cosmology. These are the scales where things get complicated to model, not only bus they are linear but also bus gas and stars and feedback matter.</a:t>
            </a:r>
          </a:p>
          <a:p>
            <a:pPr>
              <a:defRPr sz="1600"/>
            </a:pPr>
            <a:r>
              <a:t>This can be observed in the two first images…</a:t>
            </a:r>
          </a:p>
          <a:p>
            <a:pPr>
              <a:defRPr sz="1600"/>
            </a:pPr>
            <a:endParaRPr/>
          </a:p>
          <a:p>
            <a:pPr>
              <a:defRPr sz="1600"/>
            </a:pPr>
            <a:r>
              <a:t>Next to cosmology at small scales, I am also interested in the very high redshifts. More particularly in the epoch of cosmic dawn and redo. This is illustrated in the third picture showing the expansion of ionised bubbles in the IGM.</a:t>
            </a:r>
          </a:p>
          <a:p>
            <a:pPr>
              <a:defRPr sz="1600"/>
            </a:pPr>
            <a:endParaRPr/>
          </a:p>
          <a:p>
            <a:pPr>
              <a:defRPr sz="1600"/>
            </a:pPr>
            <a:r>
              <a:t>Finally I want to mention that I have a special interest in particle cosmology (dark matter sector). My goal is therefore to use upcoming data from Euclid and SKA in order to learn something about the nature of DM (free-streaming properties, potential interactions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sz="1600"/>
            </a:pPr>
            <a:r>
              <a:t>This is encouraging. But there remains a major problem which is that the real universe is not gravity only.</a:t>
            </a:r>
          </a:p>
          <a:p>
            <a:pPr>
              <a:defRPr sz="1600"/>
            </a:pPr>
            <a:r>
              <a:t>If you compare hydro sims (which include AGN feedback) you get large differences.</a:t>
            </a:r>
          </a:p>
          <a:p>
            <a:pPr>
              <a:defRPr sz="1600"/>
            </a:pPr>
            <a:r>
              <a:t>Major problem for modern cosmology</a:t>
            </a:r>
          </a:p>
          <a:p>
            <a:pPr>
              <a:defRPr sz="1600"/>
            </a:pPr>
            <a:r>
              <a:t>Not a problem that can be solved from first principles.</a:t>
            </a:r>
          </a:p>
          <a:p>
            <a:pPr>
              <a:defRPr sz="1600"/>
            </a:pPr>
            <a:r>
              <a:t>Sims rely on sub-grid modelling and calibration. They are not purely predictive and cannot easily be used in statistical analysis.</a:t>
            </a:r>
          </a:p>
          <a:p>
            <a:pPr>
              <a:defRPr sz="1600"/>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a:defRPr sz="1600"/>
            </a:pPr>
            <a:r>
              <a:t>This is encouraging. But there remains a major problem which is that the real universe is not gravity only.</a:t>
            </a:r>
          </a:p>
          <a:p>
            <a:pPr>
              <a:defRPr sz="1600"/>
            </a:pPr>
            <a:r>
              <a:t>If you compare hydro sims (which include AGN feedback) you get large differences.</a:t>
            </a:r>
          </a:p>
          <a:p>
            <a:pPr>
              <a:defRPr sz="1600"/>
            </a:pPr>
            <a:r>
              <a:t>Major problem for modern cosmology</a:t>
            </a:r>
          </a:p>
          <a:p>
            <a:pPr>
              <a:defRPr sz="1600"/>
            </a:pPr>
            <a:r>
              <a:t>Not a problem that can be solved from first principles.</a:t>
            </a:r>
          </a:p>
          <a:p>
            <a:pPr>
              <a:defRPr sz="1600"/>
            </a:pPr>
            <a:r>
              <a:t>Sims rely on sub-grid modelling and calibration. They are not purely predictive and cannot easily be used in statistical analysis.</a:t>
            </a:r>
          </a:p>
          <a:p>
            <a:pPr>
              <a:defRPr sz="1600"/>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a:defRPr sz="1600"/>
            </a:lvl1pPr>
          </a:lstStyle>
          <a:p>
            <a:r>
              <a:t>In principle we need to come away from hydro sims as tools to produce mock universes to something truly predictive (where unknown physics is parametrised). This is not obvious / extremely expensive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a:defRPr sz="1600"/>
            </a:lvl1pPr>
          </a:lstStyle>
          <a:p>
            <a:r>
              <a:t>In principle we need to come away from hydro sims as tools to produce mock universes to something truly predictive (where unknown physics is parametrised). This is not obvious / extremely expensive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a:defRPr sz="1600"/>
            </a:lvl1pPr>
          </a:lstStyle>
          <a:p>
            <a:r>
              <a:t>In principle we need to come away from hydro sims as tools to produce mock universes to something truly predictive (where unknown physics is parametrised). This is not obvious / extremely expensive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lvl1pPr>
              <a:defRPr sz="1600"/>
            </a:lvl1pPr>
          </a:lstStyle>
          <a:p>
            <a:r>
              <a:t>It looks ads if it’s a big effect but its not…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55481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1600"/>
            </a:pPr>
            <a:r>
              <a:t>With this talk, I want to give you an overview over my research activities as well as an outlook towards some future projects.</a:t>
            </a:r>
          </a:p>
          <a:p>
            <a:pPr>
              <a:defRPr sz="1600"/>
            </a:pPr>
            <a:endParaRPr/>
          </a:p>
          <a:p>
            <a:pPr>
              <a:defRPr sz="1600"/>
            </a:pPr>
            <a:r>
              <a:t>As some might remember, I was here not very long ago. Some of the talk might therefore feel familiar but I have various new things to show.  </a:t>
            </a:r>
          </a:p>
          <a:p>
            <a:pPr>
              <a:defRPr sz="1600"/>
            </a:pPr>
            <a:endParaRPr/>
          </a:p>
          <a:p>
            <a:pPr>
              <a:defRPr sz="1600"/>
            </a:pPr>
            <a:r>
              <a:t>My research is about predicting nonlinear scales of cosmology. These are the scales where things get complicated to model, not only bus they are linear but also bus gas and stars and feedback matter.</a:t>
            </a:r>
          </a:p>
          <a:p>
            <a:pPr>
              <a:defRPr sz="1600"/>
            </a:pPr>
            <a:r>
              <a:t>This can be observed in the two first images…</a:t>
            </a:r>
          </a:p>
          <a:p>
            <a:pPr>
              <a:defRPr sz="1600"/>
            </a:pPr>
            <a:endParaRPr/>
          </a:p>
          <a:p>
            <a:pPr>
              <a:defRPr sz="1600"/>
            </a:pPr>
            <a:r>
              <a:t>Next to cosmology at small scales, I am also interested in the very high redshifts. More particularly in the epoch of cosmic dawn and redo. This is illustrated in the third picture showing the expansion of ionised bubbles in the IGM.</a:t>
            </a:r>
          </a:p>
          <a:p>
            <a:pPr>
              <a:defRPr sz="1600"/>
            </a:pPr>
            <a:endParaRPr/>
          </a:p>
          <a:p>
            <a:pPr>
              <a:defRPr sz="1600"/>
            </a:pPr>
            <a:r>
              <a:t>Finally I want to mention that I have a special interest in particle cosmology (dark matter sector). My goal is therefore to use upcoming data from Euclid and SKA in order to learn something about the nature of DM (free-streaming properties, potential interactions etc).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defRPr sz="1600"/>
            </a:pPr>
            <a:r>
              <a:rPr dirty="0"/>
              <a:t>As you may know, Euclid requires a percent precision for theory predictions of the matter power spectrum.</a:t>
            </a:r>
          </a:p>
          <a:p>
            <a:pPr>
              <a:defRPr sz="1600"/>
            </a:pPr>
            <a:r>
              <a:rPr dirty="0"/>
              <a:t>Explain plot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a:defRPr sz="1600"/>
            </a:pPr>
            <a:r>
              <a:t>As you may know, Euclid requires a percent precision for theory predictions of the matter power spectrum.</a:t>
            </a:r>
          </a:p>
          <a:p>
            <a:pPr>
              <a:defRPr sz="1600"/>
            </a:pPr>
            <a:r>
              <a:t>Explain plot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sz="1600"/>
            </a:pPr>
            <a:r>
              <a:t>In terms of gravity-only sims there was a lot of progress in the last ten years.</a:t>
            </a:r>
          </a:p>
          <a:p>
            <a:pPr>
              <a:defRPr sz="1600"/>
            </a:pPr>
            <a:r>
              <a:t>Today the differences between these codes is below 1 percent for nearly all scales.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1600"/>
            </a:pPr>
            <a:r>
              <a:t>This is encouraging. But there remains a major problem which is that the real universe is not gravity only.</a:t>
            </a:r>
          </a:p>
          <a:p>
            <a:pPr>
              <a:defRPr sz="1600"/>
            </a:pPr>
            <a:r>
              <a:t>If you compare hydro sims (which include AGN feedback) you get large differences.</a:t>
            </a:r>
          </a:p>
          <a:p>
            <a:pPr>
              <a:defRPr sz="1600"/>
            </a:pPr>
            <a:r>
              <a:t>Major problem for modern cosmology</a:t>
            </a:r>
          </a:p>
          <a:p>
            <a:pPr>
              <a:defRPr sz="1600"/>
            </a:pPr>
            <a:r>
              <a:t>Not a problem that can be solved from first principles.</a:t>
            </a:r>
          </a:p>
          <a:p>
            <a:pPr>
              <a:defRPr sz="1600"/>
            </a:pPr>
            <a:r>
              <a:t>Sims rely on sub-grid modelling and calibration. They are not purely predictive and cannot easily be used in statistical analysis.</a:t>
            </a:r>
          </a:p>
          <a:p>
            <a:pPr>
              <a:defRPr sz="16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000000"/>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lIns="71437" tIns="71437" rIns="71437" bIns="71437"/>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algn="ctr" defTabSz="821531">
              <a:defRPr sz="5200" b="0">
                <a:solidFill>
                  <a:srgbClr val="FFFFFF"/>
                </a:solidFill>
              </a:defRPr>
            </a:lvl1pPr>
            <a:lvl2pPr indent="228600" algn="ctr" defTabSz="821531">
              <a:defRPr sz="5200" b="0">
                <a:solidFill>
                  <a:srgbClr val="FFFFFF"/>
                </a:solidFill>
              </a:defRPr>
            </a:lvl2pPr>
            <a:lvl3pPr indent="457200" algn="ctr" defTabSz="821531">
              <a:defRPr sz="5200" b="0">
                <a:solidFill>
                  <a:srgbClr val="FFFFFF"/>
                </a:solidFill>
              </a:defRPr>
            </a:lvl3pPr>
            <a:lvl4pPr indent="685800" algn="ctr" defTabSz="821531">
              <a:defRPr sz="5200" b="0">
                <a:solidFill>
                  <a:srgbClr val="FFFFFF"/>
                </a:solidFill>
              </a:defRPr>
            </a:lvl4pPr>
            <a:lvl5pPr indent="914400" algn="ctr" defTabSz="821531">
              <a:defRPr sz="5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4833937" y="8947546"/>
            <a:ext cx="14716126" cy="701676"/>
          </a:xfrm>
          <a:prstGeom prst="rect">
            <a:avLst/>
          </a:prstGeom>
        </p:spPr>
        <p:txBody>
          <a:bodyPr lIns="71437" tIns="71437" rIns="71437" bIns="71437">
            <a:spAutoFit/>
          </a:bodyPr>
          <a:lstStyle>
            <a:lvl1pPr defTabSz="821531">
              <a:defRPr sz="3200" b="0">
                <a:latin typeface="+mj-lt"/>
                <a:ea typeface="+mj-ea"/>
                <a:cs typeface="+mj-cs"/>
                <a:sym typeface="Avenir Book"/>
              </a:defRPr>
            </a:lvl1pPr>
          </a:lstStyle>
          <a:p>
            <a:r>
              <a:t>–Johnny Appleseed</a:t>
            </a:r>
          </a:p>
        </p:txBody>
      </p:sp>
      <p:sp>
        <p:nvSpPr>
          <p:cNvPr id="94" name="“Type a quote here.”"/>
          <p:cNvSpPr txBox="1">
            <a:spLocks noGrp="1"/>
          </p:cNvSpPr>
          <p:nvPr>
            <p:ph type="body" sz="quarter" idx="22"/>
          </p:nvPr>
        </p:nvSpPr>
        <p:spPr>
          <a:xfrm>
            <a:off x="4833937" y="6055915"/>
            <a:ext cx="14716126" cy="863601"/>
          </a:xfrm>
          <a:prstGeom prst="rect">
            <a:avLst/>
          </a:prstGeom>
        </p:spPr>
        <p:txBody>
          <a:bodyPr lIns="71437" tIns="71437" rIns="71437" bIns="71437" anchor="ctr">
            <a:spAutoFit/>
          </a:bodyPr>
          <a:lstStyle>
            <a:lvl1pPr algn="ctr" defTabSz="821531">
              <a:defRPr sz="4600" b="0">
                <a:solidFill>
                  <a:srgbClr val="FFFFFF"/>
                </a:solidFill>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02" name="Image"/>
          <p:cNvSpPr>
            <a:spLocks noGrp="1"/>
          </p:cNvSpPr>
          <p:nvPr>
            <p:ph type="pic" idx="21"/>
          </p:nvPr>
        </p:nvSpPr>
        <p:spPr>
          <a:xfrm>
            <a:off x="1740742" y="-17860"/>
            <a:ext cx="23275935" cy="15517291"/>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7"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a:defRPr sz="3600"/>
            </a:lvl1pPr>
          </a:lstStyle>
          <a:p>
            <a:r>
              <a:t>Author and Date</a:t>
            </a:r>
          </a:p>
        </p:txBody>
      </p:sp>
      <p:sp>
        <p:nvSpPr>
          <p:cNvPr id="118" name="Presentation Title"/>
          <p:cNvSpPr txBox="1">
            <a:spLocks noGrp="1"/>
          </p:cNvSpPr>
          <p:nvPr>
            <p:ph type="title" hasCustomPrompt="1"/>
          </p:nvPr>
        </p:nvSpPr>
        <p:spPr>
          <a:prstGeom prst="rect">
            <a:avLst/>
          </a:prstGeom>
        </p:spPr>
        <p:txBody>
          <a:bodyPr/>
          <a:lstStyle/>
          <a:p>
            <a:r>
              <a:t>Presentation Title</a:t>
            </a:r>
          </a:p>
        </p:txBody>
      </p:sp>
      <p:sp>
        <p:nvSpPr>
          <p:cNvPr id="119"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137171" y="714375"/>
            <a:ext cx="17395034" cy="8637945"/>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lIns="71437" tIns="71437" rIns="71437" bIns="71437" anchor="ctr"/>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lIns="71437" tIns="71437" rIns="71437" bIns="71437"/>
          <a:lstStyle>
            <a:lvl1pPr algn="ctr" defTabSz="821531">
              <a:defRPr sz="5200" b="0">
                <a:solidFill>
                  <a:srgbClr val="FFFFFF"/>
                </a:solidFill>
              </a:defRPr>
            </a:lvl1pPr>
            <a:lvl2pPr indent="228600" algn="ctr" defTabSz="821531">
              <a:defRPr sz="5200" b="0">
                <a:solidFill>
                  <a:srgbClr val="FFFFFF"/>
                </a:solidFill>
              </a:defRPr>
            </a:lvl2pPr>
            <a:lvl3pPr indent="457200" algn="ctr" defTabSz="821531">
              <a:defRPr sz="5200" b="0">
                <a:solidFill>
                  <a:srgbClr val="FFFFFF"/>
                </a:solidFill>
              </a:defRPr>
            </a:lvl3pPr>
            <a:lvl4pPr indent="685800" algn="ctr" defTabSz="821531">
              <a:defRPr sz="5200" b="0">
                <a:solidFill>
                  <a:srgbClr val="FFFFFF"/>
                </a:solidFill>
              </a:defRPr>
            </a:lvl4pPr>
            <a:lvl5pPr indent="914400" algn="ctr" defTabSz="821531">
              <a:defRPr sz="5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3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38" name="Image"/>
          <p:cNvSpPr>
            <a:spLocks noGrp="1"/>
          </p:cNvSpPr>
          <p:nvPr>
            <p:ph type="pic" idx="21"/>
          </p:nvPr>
        </p:nvSpPr>
        <p:spPr>
          <a:xfrm>
            <a:off x="6494800" y="-194764"/>
            <a:ext cx="19020237" cy="12680158"/>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lIns="71437" tIns="71437" rIns="71437" bIns="71437"/>
          <a:lstStyle>
            <a:lvl1pPr algn="ctr" defTabSz="821531">
              <a:lnSpc>
                <a:spcPct val="100000"/>
              </a:lnSpc>
              <a:defRPr sz="8400" b="0" spc="0">
                <a:solidFill>
                  <a:srgbClr val="FFFFFF"/>
                </a:solidFill>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lIns="71437" tIns="71437" rIns="71437" bIns="71437"/>
          <a:lstStyle>
            <a:lvl1pPr algn="ctr" defTabSz="821531">
              <a:defRPr sz="5200" b="0">
                <a:solidFill>
                  <a:srgbClr val="FFFFFF"/>
                </a:solidFill>
              </a:defRPr>
            </a:lvl1pPr>
            <a:lvl2pPr indent="228600" algn="ctr" defTabSz="821531">
              <a:defRPr sz="5200" b="0">
                <a:solidFill>
                  <a:srgbClr val="FFFFFF"/>
                </a:solidFill>
              </a:defRPr>
            </a:lvl2pPr>
            <a:lvl3pPr indent="457200" algn="ctr" defTabSz="821531">
              <a:defRPr sz="5200" b="0">
                <a:solidFill>
                  <a:srgbClr val="FFFFFF"/>
                </a:solidFill>
              </a:defRPr>
            </a:lvl3pPr>
            <a:lvl4pPr indent="685800" algn="ctr" defTabSz="821531">
              <a:defRPr sz="5200" b="0">
                <a:solidFill>
                  <a:srgbClr val="FFFFFF"/>
                </a:solidFill>
              </a:defRPr>
            </a:lvl4pPr>
            <a:lvl5pPr indent="914400" algn="ctr" defTabSz="821531">
              <a:defRPr sz="5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4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57"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buChar char="•"/>
              <a:defRPr sz="4400" b="0">
                <a:latin typeface="+mj-lt"/>
                <a:ea typeface="+mj-ea"/>
                <a:cs typeface="+mj-cs"/>
                <a:sym typeface="Avenir Book"/>
              </a:defRPr>
            </a:lvl1pPr>
            <a:lvl2pPr marL="1055687" indent="-611187" defTabSz="821531">
              <a:spcBef>
                <a:spcPts val="5900"/>
              </a:spcBef>
              <a:buSzPct val="145000"/>
              <a:buChar char="•"/>
              <a:defRPr sz="4400" b="0">
                <a:latin typeface="+mj-lt"/>
                <a:ea typeface="+mj-ea"/>
                <a:cs typeface="+mj-cs"/>
                <a:sym typeface="Avenir Book"/>
              </a:defRPr>
            </a:lvl2pPr>
            <a:lvl3pPr marL="1500187" indent="-611187" defTabSz="821531">
              <a:spcBef>
                <a:spcPts val="5900"/>
              </a:spcBef>
              <a:buSzPct val="145000"/>
              <a:buChar char="•"/>
              <a:defRPr sz="4400" b="0">
                <a:latin typeface="+mj-lt"/>
                <a:ea typeface="+mj-ea"/>
                <a:cs typeface="+mj-cs"/>
                <a:sym typeface="Avenir Book"/>
              </a:defRPr>
            </a:lvl3pPr>
            <a:lvl4pPr marL="1944687" indent="-611187" defTabSz="821531">
              <a:spcBef>
                <a:spcPts val="5900"/>
              </a:spcBef>
              <a:buSzPct val="145000"/>
              <a:buChar char="•"/>
              <a:defRPr sz="4400" b="0">
                <a:latin typeface="+mj-lt"/>
                <a:ea typeface="+mj-ea"/>
                <a:cs typeface="+mj-cs"/>
                <a:sym typeface="Avenir Book"/>
              </a:defRPr>
            </a:lvl4pPr>
            <a:lvl5pPr marL="2389187" indent="-611187" defTabSz="821531">
              <a:spcBef>
                <a:spcPts val="5900"/>
              </a:spcBef>
              <a:buSzPct val="145000"/>
              <a:buChar char="•"/>
              <a:defRPr sz="4400" b="0">
                <a:latin typeface="+mj-lt"/>
                <a:ea typeface="+mj-ea"/>
                <a:cs typeface="+mj-cs"/>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65" name="Image"/>
          <p:cNvSpPr>
            <a:spLocks noGrp="1"/>
          </p:cNvSpPr>
          <p:nvPr>
            <p:ph type="pic" idx="21"/>
          </p:nvPr>
        </p:nvSpPr>
        <p:spPr>
          <a:xfrm>
            <a:off x="9338964" y="2857500"/>
            <a:ext cx="14466095" cy="9644063"/>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sz="8400" b="0" spc="0">
                <a:solidFill>
                  <a:srgbClr val="FFFFFF"/>
                </a:solidFill>
                <a:latin typeface="+mj-lt"/>
                <a:ea typeface="+mj-ea"/>
                <a:cs typeface="+mj-cs"/>
                <a:sym typeface="Avenir Book"/>
              </a:defRPr>
            </a:lvl1p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spcBef>
                <a:spcPts val="4500"/>
              </a:spcBef>
              <a:buSzPct val="145000"/>
              <a:buChar char="•"/>
              <a:defRPr sz="3800" b="0">
                <a:latin typeface="+mj-lt"/>
                <a:ea typeface="+mj-ea"/>
                <a:cs typeface="+mj-cs"/>
                <a:sym typeface="Avenir Book"/>
              </a:defRPr>
            </a:lvl1pPr>
            <a:lvl2pPr marL="808264" indent="-465364" defTabSz="821531">
              <a:spcBef>
                <a:spcPts val="4500"/>
              </a:spcBef>
              <a:buSzPct val="145000"/>
              <a:buChar char="•"/>
              <a:defRPr sz="3800" b="0">
                <a:latin typeface="+mj-lt"/>
                <a:ea typeface="+mj-ea"/>
                <a:cs typeface="+mj-cs"/>
                <a:sym typeface="Avenir Book"/>
              </a:defRPr>
            </a:lvl2pPr>
            <a:lvl3pPr marL="1151164" indent="-465364" defTabSz="821531">
              <a:spcBef>
                <a:spcPts val="4500"/>
              </a:spcBef>
              <a:buSzPct val="145000"/>
              <a:buChar char="•"/>
              <a:defRPr sz="3800" b="0">
                <a:latin typeface="+mj-lt"/>
                <a:ea typeface="+mj-ea"/>
                <a:cs typeface="+mj-cs"/>
                <a:sym typeface="Avenir Book"/>
              </a:defRPr>
            </a:lvl3pPr>
            <a:lvl4pPr marL="1494064" indent="-465364" defTabSz="821531">
              <a:spcBef>
                <a:spcPts val="4500"/>
              </a:spcBef>
              <a:buSzPct val="145000"/>
              <a:buChar char="•"/>
              <a:defRPr sz="3800" b="0">
                <a:latin typeface="+mj-lt"/>
                <a:ea typeface="+mj-ea"/>
                <a:cs typeface="+mj-cs"/>
                <a:sym typeface="Avenir Book"/>
              </a:defRPr>
            </a:lvl4pPr>
            <a:lvl5pPr marL="1836964" indent="-465364" defTabSz="821531">
              <a:spcBef>
                <a:spcPts val="4500"/>
              </a:spcBef>
              <a:buSzPct val="145000"/>
              <a:buChar char="•"/>
              <a:defRPr sz="3800" b="0">
                <a:latin typeface="+mj-lt"/>
                <a:ea typeface="+mj-ea"/>
                <a:cs typeface="+mj-cs"/>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1187" indent="-611187" defTabSz="821531">
              <a:spcBef>
                <a:spcPts val="5900"/>
              </a:spcBef>
              <a:buSzPct val="145000"/>
              <a:buChar char="•"/>
              <a:defRPr sz="4400" b="0">
                <a:latin typeface="+mj-lt"/>
                <a:ea typeface="+mj-ea"/>
                <a:cs typeface="+mj-cs"/>
                <a:sym typeface="Avenir Book"/>
              </a:defRPr>
            </a:lvl1pPr>
            <a:lvl2pPr marL="1055687" indent="-611187" defTabSz="821531">
              <a:spcBef>
                <a:spcPts val="5900"/>
              </a:spcBef>
              <a:buSzPct val="145000"/>
              <a:buChar char="•"/>
              <a:defRPr sz="4400" b="0">
                <a:latin typeface="+mj-lt"/>
                <a:ea typeface="+mj-ea"/>
                <a:cs typeface="+mj-cs"/>
                <a:sym typeface="Avenir Book"/>
              </a:defRPr>
            </a:lvl2pPr>
            <a:lvl3pPr marL="1500187" indent="-611187" defTabSz="821531">
              <a:spcBef>
                <a:spcPts val="5900"/>
              </a:spcBef>
              <a:buSzPct val="145000"/>
              <a:buChar char="•"/>
              <a:defRPr sz="4400" b="0">
                <a:latin typeface="+mj-lt"/>
                <a:ea typeface="+mj-ea"/>
                <a:cs typeface="+mj-cs"/>
                <a:sym typeface="Avenir Book"/>
              </a:defRPr>
            </a:lvl3pPr>
            <a:lvl4pPr marL="1944687" indent="-611187" defTabSz="821531">
              <a:spcBef>
                <a:spcPts val="5900"/>
              </a:spcBef>
              <a:buSzPct val="145000"/>
              <a:buChar char="•"/>
              <a:defRPr sz="4400" b="0">
                <a:latin typeface="+mj-lt"/>
                <a:ea typeface="+mj-ea"/>
                <a:cs typeface="+mj-cs"/>
                <a:sym typeface="Avenir Book"/>
              </a:defRPr>
            </a:lvl4pPr>
            <a:lvl5pPr marL="2389187" indent="-611187" defTabSz="821531">
              <a:spcBef>
                <a:spcPts val="5900"/>
              </a:spcBef>
              <a:buSzPct val="145000"/>
              <a:buChar char="•"/>
              <a:defRPr sz="4400" b="0">
                <a:latin typeface="+mj-lt"/>
                <a:ea typeface="+mj-ea"/>
                <a:cs typeface="+mj-cs"/>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2084843" y="6983015"/>
            <a:ext cx="8277822" cy="5518548"/>
          </a:xfrm>
          <a:prstGeom prst="rect">
            <a:avLst/>
          </a:prstGeom>
        </p:spPr>
        <p:txBody>
          <a:bodyPr lIns="91439" tIns="45719" rIns="91439" bIns="45719">
            <a:noAutofit/>
          </a:bodyPr>
          <a:lstStyle/>
          <a:p>
            <a:endParaRPr/>
          </a:p>
        </p:txBody>
      </p:sp>
      <p:sp>
        <p:nvSpPr>
          <p:cNvPr id="84" name="Image"/>
          <p:cNvSpPr>
            <a:spLocks noGrp="1"/>
          </p:cNvSpPr>
          <p:nvPr>
            <p:ph type="pic" sz="quarter" idx="22"/>
          </p:nvPr>
        </p:nvSpPr>
        <p:spPr>
          <a:xfrm>
            <a:off x="12522398" y="898922"/>
            <a:ext cx="8268892" cy="5512594"/>
          </a:xfrm>
          <a:prstGeom prst="rect">
            <a:avLst/>
          </a:prstGeom>
        </p:spPr>
        <p:txBody>
          <a:bodyPr lIns="91439" tIns="45719" rIns="91439" bIns="45719">
            <a:noAutofit/>
          </a:bodyPr>
          <a:lstStyle/>
          <a:p>
            <a:endParaRPr/>
          </a:p>
        </p:txBody>
      </p:sp>
      <p:sp>
        <p:nvSpPr>
          <p:cNvPr id="85" name="Image"/>
          <p:cNvSpPr>
            <a:spLocks noGrp="1"/>
          </p:cNvSpPr>
          <p:nvPr>
            <p:ph type="pic" idx="23"/>
          </p:nvPr>
        </p:nvSpPr>
        <p:spPr>
          <a:xfrm>
            <a:off x="-1733848" y="-178594"/>
            <a:ext cx="19020235" cy="12680157"/>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1206496" y="2574991"/>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Presentation Title</a:t>
            </a:r>
          </a:p>
        </p:txBody>
      </p:sp>
      <p:sp>
        <p:nvSpPr>
          <p:cNvPr id="3" name="Body Level One…"/>
          <p:cNvSpPr txBox="1">
            <a:spLocks noGrp="1"/>
          </p:cNvSpPr>
          <p:nvPr>
            <p:ph type="body" idx="1" hasCustomPrompt="1"/>
          </p:nvPr>
        </p:nvSpPr>
        <p:spPr>
          <a:xfrm>
            <a:off x="1201342" y="7223190"/>
            <a:ext cx="21971001"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Presentation Subtitle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1pPr>
      <a:lvl2pPr marL="0" marR="0" indent="4572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2pPr>
      <a:lvl3pPr marL="0" marR="0" indent="9144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3pPr>
      <a:lvl4pPr marL="0" marR="0" indent="13716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4pPr>
      <a:lvl5pPr marL="0" marR="0" indent="18288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5pPr>
      <a:lvl6pPr marL="0" marR="0" indent="22860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6pPr>
      <a:lvl7pPr marL="0" marR="0" indent="27432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7pPr>
      <a:lvl8pPr marL="0" marR="0" indent="32004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8pPr>
      <a:lvl9pPr marL="0" marR="0" indent="365760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Helvetica Neue"/>
          <a:ea typeface="Helvetica Neue"/>
          <a:cs typeface="Helvetica Neue"/>
          <a:sym typeface="Helvetica Neue"/>
        </a:defRPr>
      </a:lvl9pPr>
    </p:titleStyle>
    <p:bodyStyle>
      <a:lvl1pPr marL="0" marR="0" indent="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1pPr>
      <a:lvl2pPr marL="0" marR="0" indent="4572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2pPr>
      <a:lvl3pPr marL="0" marR="0" indent="9144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3pPr>
      <a:lvl4pPr marL="0" marR="0" indent="13716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4pPr>
      <a:lvl5pPr marL="0" marR="0" indent="18288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5pPr>
      <a:lvl6pPr marL="0" marR="0" indent="22860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6pPr>
      <a:lvl7pPr marL="0" marR="0" indent="27432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7pPr>
      <a:lvl8pPr marL="0" marR="0" indent="32004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8pPr>
      <a:lvl9pPr marL="0" marR="0" indent="3657600" algn="l" defTabSz="825500" latinLnBrk="0">
        <a:lnSpc>
          <a:spcPct val="100000"/>
        </a:lnSpc>
        <a:spcBef>
          <a:spcPts val="0"/>
        </a:spcBef>
        <a:spcAft>
          <a:spcPts val="0"/>
        </a:spcAft>
        <a:buClrTx/>
        <a:buSzTx/>
        <a:buFontTx/>
        <a:buNone/>
        <a:tabLst/>
        <a:defRPr sz="5500" b="1"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osmology at small scales: combining probes with baryonification"/>
          <p:cNvSpPr txBox="1">
            <a:spLocks noGrp="1"/>
          </p:cNvSpPr>
          <p:nvPr>
            <p:ph type="ctrTitle"/>
          </p:nvPr>
        </p:nvSpPr>
        <p:spPr>
          <a:xfrm>
            <a:off x="-536752" y="5014137"/>
            <a:ext cx="25369573" cy="2363830"/>
          </a:xfrm>
          <a:prstGeom prst="rect">
            <a:avLst/>
          </a:prstGeom>
        </p:spPr>
        <p:txBody>
          <a:bodyPr anchor="ctr"/>
          <a:lstStyle/>
          <a:p>
            <a:pPr>
              <a:defRPr sz="6100">
                <a:latin typeface="Avenir Heavy"/>
                <a:ea typeface="Avenir Heavy"/>
                <a:cs typeface="Avenir Heavy"/>
                <a:sym typeface="Avenir Heavy"/>
              </a:defRPr>
            </a:pPr>
            <a:r>
              <a:t>Cosmology at small scales: </a:t>
            </a:r>
            <a:r>
              <a:rPr>
                <a:latin typeface="+mj-lt"/>
                <a:ea typeface="+mj-ea"/>
                <a:cs typeface="+mj-cs"/>
                <a:sym typeface="Avenir Book"/>
              </a:rPr>
              <a:t>combining probes with baryonification</a:t>
            </a:r>
          </a:p>
        </p:txBody>
      </p:sp>
      <p:sp>
        <p:nvSpPr>
          <p:cNvPr id="130" name="Lecture 2 — Radiation"/>
          <p:cNvSpPr txBox="1"/>
          <p:nvPr/>
        </p:nvSpPr>
        <p:spPr>
          <a:xfrm>
            <a:off x="12192000" y="12034958"/>
            <a:ext cx="6754495"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Lecture 2 — Radiation</a:t>
            </a:r>
          </a:p>
        </p:txBody>
      </p:sp>
      <p:sp>
        <p:nvSpPr>
          <p:cNvPr id="131" name="Aurel Schneider, UZH"/>
          <p:cNvSpPr txBox="1"/>
          <p:nvPr/>
        </p:nvSpPr>
        <p:spPr>
          <a:xfrm>
            <a:off x="9754057" y="7327917"/>
            <a:ext cx="4875886" cy="80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lnSpc>
                <a:spcPct val="120000"/>
              </a:lnSpc>
              <a:defRPr sz="3800">
                <a:solidFill>
                  <a:srgbClr val="FFFFFF"/>
                </a:solidFill>
                <a:latin typeface="+mj-lt"/>
                <a:ea typeface="+mj-ea"/>
                <a:cs typeface="+mj-cs"/>
                <a:sym typeface="Avenir Book"/>
              </a:defRPr>
            </a:lvl1pPr>
          </a:lstStyle>
          <a:p>
            <a:r>
              <a:t>Aurel Schneider, UZH </a:t>
            </a:r>
          </a:p>
        </p:txBody>
      </p:sp>
      <p:pic>
        <p:nvPicPr>
          <p:cNvPr id="132" name="figtest1.jpg" descr="figtest1.jpg"/>
          <p:cNvPicPr>
            <a:picLocks noChangeAspect="1"/>
          </p:cNvPicPr>
          <p:nvPr/>
        </p:nvPicPr>
        <p:blipFill>
          <a:blip r:embed="rId3"/>
          <a:srcRect l="12695" t="27363" r="10364" b="56274"/>
          <a:stretch>
            <a:fillRect/>
          </a:stretch>
        </p:blipFill>
        <p:spPr>
          <a:xfrm>
            <a:off x="-48221" y="-43389"/>
            <a:ext cx="24480279" cy="5205963"/>
          </a:xfrm>
          <a:prstGeom prst="rect">
            <a:avLst/>
          </a:prstGeom>
          <a:ln w="12700">
            <a:miter lim="400000"/>
          </a:ln>
        </p:spPr>
      </p:pic>
      <p:pic>
        <p:nvPicPr>
          <p:cNvPr id="133" name="figtest2.jpg" descr="figtest2.jpg"/>
          <p:cNvPicPr>
            <a:picLocks noChangeAspect="1"/>
          </p:cNvPicPr>
          <p:nvPr/>
        </p:nvPicPr>
        <p:blipFill>
          <a:blip r:embed="rId4"/>
          <a:srcRect l="12745" t="23627" r="10177" b="60035"/>
          <a:stretch>
            <a:fillRect/>
          </a:stretch>
        </p:blipFill>
        <p:spPr>
          <a:xfrm>
            <a:off x="-48221" y="8545215"/>
            <a:ext cx="24480595" cy="51887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 name="FIG1.png" descr="FIG1.png"/>
          <p:cNvPicPr>
            <a:picLocks noChangeAspect="1"/>
          </p:cNvPicPr>
          <p:nvPr/>
        </p:nvPicPr>
        <p:blipFill>
          <a:blip r:embed="rId3"/>
          <a:stretch>
            <a:fillRect/>
          </a:stretch>
        </p:blipFill>
        <p:spPr>
          <a:xfrm>
            <a:off x="3315890" y="3964781"/>
            <a:ext cx="18288001" cy="9144001"/>
          </a:xfrm>
          <a:prstGeom prst="rect">
            <a:avLst/>
          </a:prstGeom>
          <a:ln w="12700">
            <a:miter lim="400000"/>
          </a:ln>
        </p:spPr>
      </p:pic>
      <p:sp>
        <p:nvSpPr>
          <p:cNvPr id="185" name="Agreement between hydro simulations…"/>
          <p:cNvSpPr txBox="1"/>
          <p:nvPr/>
        </p:nvSpPr>
        <p:spPr>
          <a:xfrm>
            <a:off x="5781087" y="5318219"/>
            <a:ext cx="12821826" cy="137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nSpc>
                <a:spcPct val="120000"/>
              </a:lnSpc>
              <a:defRPr sz="3200">
                <a:solidFill>
                  <a:srgbClr val="942193"/>
                </a:solidFill>
              </a:defRPr>
            </a:pPr>
            <a:r>
              <a:t>Agreement between hydro simulations </a:t>
            </a:r>
          </a:p>
          <a:p>
            <a:pPr>
              <a:lnSpc>
                <a:spcPct val="120000"/>
              </a:lnSpc>
              <a:defRPr sz="3200">
                <a:solidFill>
                  <a:srgbClr val="942193"/>
                </a:solidFill>
                <a:latin typeface="+mj-lt"/>
                <a:ea typeface="+mj-ea"/>
                <a:cs typeface="+mj-cs"/>
                <a:sym typeface="Avenir Book"/>
              </a:defRPr>
            </a:pPr>
            <a:r>
              <a:t>(OWLS, CosmoOWLS, BAHAMAS, Illustris, TNG, Eagle, H-AGN)</a:t>
            </a:r>
          </a:p>
        </p:txBody>
      </p:sp>
      <p:sp>
        <p:nvSpPr>
          <p:cNvPr id="186" name="Scale-cuts are not a great option"/>
          <p:cNvSpPr txBox="1"/>
          <p:nvPr/>
        </p:nvSpPr>
        <p:spPr>
          <a:xfrm>
            <a:off x="631777" y="934071"/>
            <a:ext cx="9865140"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Scale-cuts are not a great option</a:t>
            </a:r>
          </a:p>
        </p:txBody>
      </p:sp>
      <p:sp>
        <p:nvSpPr>
          <p:cNvPr id="187" name="Rectangle"/>
          <p:cNvSpPr/>
          <p:nvPr/>
        </p:nvSpPr>
        <p:spPr>
          <a:xfrm>
            <a:off x="9545935" y="5041900"/>
            <a:ext cx="10235489" cy="6515497"/>
          </a:xfrm>
          <a:prstGeom prst="rect">
            <a:avLst/>
          </a:prstGeom>
          <a:solidFill>
            <a:srgbClr val="000000">
              <a:alpha val="43342"/>
            </a:srgb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cale-cuts are not a great option…"/>
          <p:cNvSpPr txBox="1"/>
          <p:nvPr/>
        </p:nvSpPr>
        <p:spPr>
          <a:xfrm>
            <a:off x="631777" y="934071"/>
            <a:ext cx="9865140" cy="3280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Scale-cuts are not a great option</a:t>
            </a:r>
          </a:p>
          <a:p>
            <a:pPr lvl="2">
              <a:spcBef>
                <a:spcPts val="5900"/>
              </a:spcBef>
              <a:defRPr sz="4400">
                <a:latin typeface="+mj-lt"/>
                <a:ea typeface="+mj-ea"/>
                <a:cs typeface="+mj-cs"/>
                <a:sym typeface="Avenir Book"/>
              </a:defRPr>
            </a:pPr>
            <a:r>
              <a:t>Euclid/LSST: Full modelling including feedback required.</a:t>
            </a:r>
          </a:p>
        </p:txBody>
      </p:sp>
      <p:pic>
        <p:nvPicPr>
          <p:cNvPr id="192" name="Screenshot 2025-06-04 at 16.25.06.png" descr="Screenshot 2025-06-04 at 16.25.06.png"/>
          <p:cNvPicPr>
            <a:picLocks noChangeAspect="1"/>
          </p:cNvPicPr>
          <p:nvPr/>
        </p:nvPicPr>
        <p:blipFill>
          <a:blip r:embed="rId3"/>
          <a:stretch>
            <a:fillRect/>
          </a:stretch>
        </p:blipFill>
        <p:spPr>
          <a:xfrm>
            <a:off x="11117787" y="261123"/>
            <a:ext cx="13541976" cy="13193754"/>
          </a:xfrm>
          <a:prstGeom prst="rect">
            <a:avLst/>
          </a:prstGeom>
          <a:ln w="12700">
            <a:miter lim="400000"/>
          </a:ln>
        </p:spPr>
      </p:pic>
      <p:sp>
        <p:nvSpPr>
          <p:cNvPr id="193" name="Euclid forecast (AS et al 2020)"/>
          <p:cNvSpPr txBox="1"/>
          <p:nvPr/>
        </p:nvSpPr>
        <p:spPr>
          <a:xfrm>
            <a:off x="3647427" y="11631612"/>
            <a:ext cx="6676619"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Euclid forecast (AS et al 2020)</a:t>
            </a:r>
          </a:p>
        </p:txBody>
      </p:sp>
      <p:grpSp>
        <p:nvGrpSpPr>
          <p:cNvPr id="196" name="Group"/>
          <p:cNvGrpSpPr/>
          <p:nvPr/>
        </p:nvGrpSpPr>
        <p:grpSpPr>
          <a:xfrm>
            <a:off x="17274286" y="796247"/>
            <a:ext cx="7132567" cy="3242473"/>
            <a:chOff x="0" y="0"/>
            <a:chExt cx="7132565" cy="3242472"/>
          </a:xfrm>
        </p:grpSpPr>
        <p:pic>
          <p:nvPicPr>
            <p:cNvPr id="194" name="Screenshot 2025-06-04 at 16.25.06.png" descr="Screenshot 2025-06-04 at 16.25.06.png"/>
            <p:cNvPicPr>
              <a:picLocks noChangeAspect="1"/>
            </p:cNvPicPr>
            <p:nvPr/>
          </p:nvPicPr>
          <p:blipFill>
            <a:blip r:embed="rId3"/>
            <a:srcRect l="60053" t="1868" r="3534" b="81141"/>
            <a:stretch>
              <a:fillRect/>
            </a:stretch>
          </p:blipFill>
          <p:spPr>
            <a:xfrm>
              <a:off x="0" y="0"/>
              <a:ext cx="7132566" cy="3242473"/>
            </a:xfrm>
            <a:prstGeom prst="rect">
              <a:avLst/>
            </a:prstGeom>
            <a:ln w="12700" cap="flat">
              <a:noFill/>
              <a:miter lim="400000"/>
            </a:ln>
            <a:effectLst/>
          </p:spPr>
        </p:pic>
        <p:sp>
          <p:nvSpPr>
            <p:cNvPr id="195" name="Baryons (free) Baryons (constrained) Ignoring small scales No Baryons"/>
            <p:cNvSpPr txBox="1"/>
            <p:nvPr/>
          </p:nvSpPr>
          <p:spPr>
            <a:xfrm>
              <a:off x="1323200" y="523127"/>
              <a:ext cx="5645992" cy="236481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a:defRPr sz="3600">
                  <a:latin typeface="+mn-lt"/>
                  <a:ea typeface="+mn-ea"/>
                  <a:cs typeface="+mn-cs"/>
                  <a:sym typeface="Helvetica Neue Medium"/>
                </a:defRPr>
              </a:pPr>
              <a:r>
                <a:t>Baryons (free)</a:t>
              </a:r>
              <a:br/>
              <a:r>
                <a:t>Baryons (constrained)</a:t>
              </a:r>
              <a:br/>
              <a:r>
                <a:t>Ignoring small scales</a:t>
              </a:r>
              <a:br/>
              <a:r>
                <a:t>No Baryons</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Modelling with baryonification (BFC)"/>
          <p:cNvSpPr txBox="1"/>
          <p:nvPr/>
        </p:nvSpPr>
        <p:spPr>
          <a:xfrm>
            <a:off x="634477" y="934071"/>
            <a:ext cx="20320925" cy="251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with baryonification (BFC)</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7" name="Group"/>
          <p:cNvGrpSpPr/>
          <p:nvPr/>
        </p:nvGrpSpPr>
        <p:grpSpPr>
          <a:xfrm>
            <a:off x="12476210" y="4254500"/>
            <a:ext cx="10760424" cy="9080628"/>
            <a:chOff x="0" y="0"/>
            <a:chExt cx="10760423" cy="9080627"/>
          </a:xfrm>
        </p:grpSpPr>
        <p:pic>
          <p:nvPicPr>
            <p:cNvPr id="204" name="Portsmouth2021A.png" descr="Portsmouth2021A.png"/>
            <p:cNvPicPr>
              <a:picLocks noChangeAspect="1"/>
            </p:cNvPicPr>
            <p:nvPr/>
          </p:nvPicPr>
          <p:blipFill>
            <a:blip r:embed="rId3"/>
            <a:stretch>
              <a:fillRect/>
            </a:stretch>
          </p:blipFill>
          <p:spPr>
            <a:xfrm>
              <a:off x="0" y="0"/>
              <a:ext cx="10760424" cy="9080628"/>
            </a:xfrm>
            <a:prstGeom prst="rect">
              <a:avLst/>
            </a:prstGeom>
            <a:ln w="12700" cap="flat">
              <a:noFill/>
              <a:miter lim="400000"/>
            </a:ln>
            <a:effectLst/>
          </p:spPr>
        </p:pic>
        <p:sp>
          <p:nvSpPr>
            <p:cNvPr id="205" name="Line"/>
            <p:cNvSpPr/>
            <p:nvPr/>
          </p:nvSpPr>
          <p:spPr>
            <a:xfrm>
              <a:off x="737871" y="3724692"/>
              <a:ext cx="7692697" cy="4711271"/>
            </a:xfrm>
            <a:custGeom>
              <a:avLst/>
              <a:gdLst/>
              <a:ahLst/>
              <a:cxnLst>
                <a:cxn ang="0">
                  <a:pos x="wd2" y="hd2"/>
                </a:cxn>
                <a:cxn ang="5400000">
                  <a:pos x="wd2" y="hd2"/>
                </a:cxn>
                <a:cxn ang="10800000">
                  <a:pos x="wd2" y="hd2"/>
                </a:cxn>
                <a:cxn ang="16200000">
                  <a:pos x="wd2" y="hd2"/>
                </a:cxn>
              </a:cxnLst>
              <a:rect l="0" t="0" r="r" b="b"/>
              <a:pathLst>
                <a:path w="21600" h="21573" extrusionOk="0">
                  <a:moveTo>
                    <a:pt x="0" y="4"/>
                  </a:moveTo>
                  <a:cubicBezTo>
                    <a:pt x="1895" y="-27"/>
                    <a:pt x="3790" y="116"/>
                    <a:pt x="5675" y="432"/>
                  </a:cubicBezTo>
                  <a:cubicBezTo>
                    <a:pt x="6128" y="508"/>
                    <a:pt x="6582" y="594"/>
                    <a:pt x="7029" y="734"/>
                  </a:cubicBezTo>
                  <a:cubicBezTo>
                    <a:pt x="11969" y="2281"/>
                    <a:pt x="15112" y="9441"/>
                    <a:pt x="18795" y="14924"/>
                  </a:cubicBezTo>
                  <a:cubicBezTo>
                    <a:pt x="19430" y="15870"/>
                    <a:pt x="20093" y="16778"/>
                    <a:pt x="20606" y="17904"/>
                  </a:cubicBezTo>
                  <a:cubicBezTo>
                    <a:pt x="21102" y="18991"/>
                    <a:pt x="21441" y="20244"/>
                    <a:pt x="21600" y="21573"/>
                  </a:cubicBezTo>
                </a:path>
              </a:pathLst>
            </a:custGeom>
            <a:noFill/>
            <a:ln w="63500" cap="flat">
              <a:solidFill>
                <a:schemeClr val="accent1">
                  <a:lumOff val="13529"/>
                </a:schemeClr>
              </a:solidFill>
              <a:prstDash val="solid"/>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206" name="Line"/>
            <p:cNvSpPr/>
            <p:nvPr/>
          </p:nvSpPr>
          <p:spPr>
            <a:xfrm>
              <a:off x="795417" y="249364"/>
              <a:ext cx="4047530" cy="81375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89" y="742"/>
                    <a:pt x="2877" y="1544"/>
                    <a:pt x="4151" y="2400"/>
                  </a:cubicBezTo>
                  <a:cubicBezTo>
                    <a:pt x="8832" y="5544"/>
                    <a:pt x="11852" y="9301"/>
                    <a:pt x="14896" y="13003"/>
                  </a:cubicBezTo>
                  <a:cubicBezTo>
                    <a:pt x="17234" y="15844"/>
                    <a:pt x="19612" y="18678"/>
                    <a:pt x="21600" y="21600"/>
                  </a:cubicBezTo>
                </a:path>
              </a:pathLst>
            </a:custGeom>
            <a:noFill/>
            <a:ln w="63500" cap="flat">
              <a:solidFill>
                <a:schemeClr val="accent4">
                  <a:hueOff val="468000"/>
                  <a:satOff val="-4761"/>
                  <a:lumOff val="10196"/>
                </a:schemeClr>
              </a:solidFill>
              <a:prstDash val="solid"/>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mc:AlternateContent xmlns:mc="http://schemas.openxmlformats.org/markup-compatibility/2006" xmlns:a14="http://schemas.microsoft.com/office/drawing/2010/main">
        <mc:Choice Requires="a14">
          <p:sp>
            <p:nvSpPr>
              <p:cNvPr id="208" name="Equation"/>
              <p:cNvSpPr txBox="1"/>
              <p:nvPr/>
            </p:nvSpPr>
            <p:spPr>
              <a:xfrm>
                <a:off x="17242910" y="10772930"/>
                <a:ext cx="1227023" cy="45031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800" i="1">
                              <a:solidFill>
                                <a:srgbClr val="FAE231"/>
                              </a:solidFill>
                              <a:latin typeface="Cambria Math" panose="02040503050406030204" pitchFamily="18" charset="0"/>
                            </a:rPr>
                          </m:ctrlPr>
                        </m:sSubPr>
                        <m:e>
                          <m:r>
                            <a:rPr sz="3800" i="1">
                              <a:solidFill>
                                <a:srgbClr val="FAE231"/>
                              </a:solidFill>
                              <a:latin typeface="Cambria Math" panose="02040503050406030204" pitchFamily="18" charset="0"/>
                            </a:rPr>
                            <m:t>𝜌</m:t>
                          </m:r>
                        </m:e>
                        <m:sub>
                          <m:r>
                            <m:rPr>
                              <m:sty m:val="p"/>
                            </m:rPr>
                            <a:rPr sz="3800" i="1">
                              <a:solidFill>
                                <a:srgbClr val="FAE231"/>
                              </a:solidFill>
                              <a:latin typeface="Cambria Math" panose="02040503050406030204" pitchFamily="18" charset="0"/>
                            </a:rPr>
                            <m:t>star</m:t>
                          </m:r>
                        </m:sub>
                      </m:sSub>
                      <m:r>
                        <a:rPr sz="3800" i="1">
                          <a:solidFill>
                            <a:srgbClr val="FAE231"/>
                          </a:solidFill>
                          <a:latin typeface="Cambria Math" panose="02040503050406030204" pitchFamily="18" charset="0"/>
                        </a:rPr>
                        <m:t>(</m:t>
                      </m:r>
                      <m:r>
                        <a:rPr sz="3800" i="1">
                          <a:solidFill>
                            <a:srgbClr val="FAE231"/>
                          </a:solidFill>
                          <a:latin typeface="Cambria Math" panose="02040503050406030204" pitchFamily="18" charset="0"/>
                        </a:rPr>
                        <m:t>𝑟</m:t>
                      </m:r>
                      <m:r>
                        <a:rPr sz="3800" i="1">
                          <a:solidFill>
                            <a:srgbClr val="FAE231"/>
                          </a:solidFill>
                          <a:latin typeface="Cambria Math" panose="02040503050406030204" pitchFamily="18" charset="0"/>
                        </a:rPr>
                        <m:t>)</m:t>
                      </m:r>
                    </m:oMath>
                  </m:oMathPara>
                </a14:m>
                <a:endParaRPr sz="3800">
                  <a:solidFill>
                    <a:srgbClr val="FAE232"/>
                  </a:solidFill>
                </a:endParaRPr>
              </a:p>
            </p:txBody>
          </p:sp>
        </mc:Choice>
        <mc:Fallback xmlns="">
          <p:sp>
            <p:nvSpPr>
              <p:cNvPr id="208" name="Equation"/>
              <p:cNvSpPr txBox="1">
                <a:spLocks noRot="1" noChangeAspect="1" noMove="1" noResize="1" noEditPoints="1" noAdjustHandles="1" noChangeArrowheads="1" noChangeShapeType="1" noTextEdit="1"/>
              </p:cNvSpPr>
              <p:nvPr/>
            </p:nvSpPr>
            <p:spPr>
              <a:xfrm>
                <a:off x="17242910" y="10772930"/>
                <a:ext cx="1227023" cy="450315"/>
              </a:xfrm>
              <a:prstGeom prst="rect">
                <a:avLst/>
              </a:prstGeom>
              <a:blipFill>
                <a:blip r:embed="rId4"/>
                <a:stretch>
                  <a:fillRect l="-13265" t="-2778" r="-46939" b="-72222"/>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09" name="Equation"/>
              <p:cNvSpPr txBox="1"/>
              <p:nvPr/>
            </p:nvSpPr>
            <p:spPr>
              <a:xfrm>
                <a:off x="13478375" y="6927417"/>
                <a:ext cx="1184536" cy="52158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800" i="1">
                              <a:solidFill>
                                <a:srgbClr val="00A2FE"/>
                              </a:solidFill>
                              <a:latin typeface="Cambria Math" panose="02040503050406030204" pitchFamily="18" charset="0"/>
                            </a:rPr>
                          </m:ctrlPr>
                        </m:sSubPr>
                        <m:e>
                          <m:r>
                            <a:rPr sz="3800" i="1">
                              <a:solidFill>
                                <a:srgbClr val="00A2FE"/>
                              </a:solidFill>
                              <a:latin typeface="Cambria Math" panose="02040503050406030204" pitchFamily="18" charset="0"/>
                            </a:rPr>
                            <m:t>𝜌</m:t>
                          </m:r>
                        </m:e>
                        <m:sub>
                          <m:r>
                            <m:rPr>
                              <m:sty m:val="p"/>
                            </m:rPr>
                            <a:rPr sz="3800" i="1">
                              <a:solidFill>
                                <a:srgbClr val="00A2FE"/>
                              </a:solidFill>
                              <a:latin typeface="Cambria Math" panose="02040503050406030204" pitchFamily="18" charset="0"/>
                            </a:rPr>
                            <m:t>gas</m:t>
                          </m:r>
                        </m:sub>
                      </m:sSub>
                      <m:r>
                        <a:rPr sz="3800" i="1">
                          <a:solidFill>
                            <a:srgbClr val="00A2FE"/>
                          </a:solidFill>
                          <a:latin typeface="Cambria Math" panose="02040503050406030204" pitchFamily="18" charset="0"/>
                        </a:rPr>
                        <m:t>(</m:t>
                      </m:r>
                      <m:r>
                        <a:rPr sz="3800" i="1">
                          <a:solidFill>
                            <a:srgbClr val="00A2FE"/>
                          </a:solidFill>
                          <a:latin typeface="Cambria Math" panose="02040503050406030204" pitchFamily="18" charset="0"/>
                        </a:rPr>
                        <m:t>𝑟</m:t>
                      </m:r>
                      <m:r>
                        <a:rPr sz="3800" i="1">
                          <a:solidFill>
                            <a:srgbClr val="00A2FE"/>
                          </a:solidFill>
                          <a:latin typeface="Cambria Math" panose="02040503050406030204" pitchFamily="18" charset="0"/>
                        </a:rPr>
                        <m:t>)</m:t>
                      </m:r>
                    </m:oMath>
                  </m:oMathPara>
                </a14:m>
                <a:endParaRPr sz="3800">
                  <a:solidFill>
                    <a:srgbClr val="00A2FF"/>
                  </a:solidFill>
                </a:endParaRPr>
              </a:p>
            </p:txBody>
          </p:sp>
        </mc:Choice>
        <mc:Fallback xmlns="">
          <p:sp>
            <p:nvSpPr>
              <p:cNvPr id="209" name="Equation"/>
              <p:cNvSpPr txBox="1">
                <a:spLocks noRot="1" noChangeAspect="1" noMove="1" noResize="1" noEditPoints="1" noAdjustHandles="1" noChangeArrowheads="1" noChangeShapeType="1" noTextEdit="1"/>
              </p:cNvSpPr>
              <p:nvPr/>
            </p:nvSpPr>
            <p:spPr>
              <a:xfrm>
                <a:off x="13478375" y="6927417"/>
                <a:ext cx="1184536" cy="521585"/>
              </a:xfrm>
              <a:prstGeom prst="rect">
                <a:avLst/>
              </a:prstGeom>
              <a:blipFill>
                <a:blip r:embed="rId5"/>
                <a:stretch>
                  <a:fillRect l="-14894" r="-43617" b="-50000"/>
                </a:stretch>
              </a:blipFill>
              <a:ln w="12700">
                <a:miter lim="400000"/>
              </a:ln>
            </p:spPr>
            <p:txBody>
              <a:bodyPr/>
              <a:lstStyle/>
              <a:p>
                <a:r>
                  <a:rPr lang="en-CH">
                    <a:noFill/>
                  </a:rPr>
                  <a:t> </a:t>
                </a:r>
              </a:p>
            </p:txBody>
          </p:sp>
        </mc:Fallback>
      </mc:AlternateContent>
      <p:pic>
        <p:nvPicPr>
          <p:cNvPr id="210" name="Portsmouth2021.png" descr="Portsmouth2021.png"/>
          <p:cNvPicPr>
            <a:picLocks noChangeAspect="1"/>
          </p:cNvPicPr>
          <p:nvPr/>
        </p:nvPicPr>
        <p:blipFill>
          <a:blip r:embed="rId6"/>
          <a:stretch>
            <a:fillRect/>
          </a:stretch>
        </p:blipFill>
        <p:spPr>
          <a:xfrm>
            <a:off x="13229490" y="3136979"/>
            <a:ext cx="9402436" cy="661756"/>
          </a:xfrm>
          <a:prstGeom prst="rect">
            <a:avLst/>
          </a:prstGeom>
          <a:ln w="12700">
            <a:miter lim="400000"/>
          </a:ln>
        </p:spPr>
      </p:pic>
      <p:sp>
        <p:nvSpPr>
          <p:cNvPr id="211" name="Modelling with baryonification (BFC)"/>
          <p:cNvSpPr txBox="1"/>
          <p:nvPr/>
        </p:nvSpPr>
        <p:spPr>
          <a:xfrm>
            <a:off x="634477" y="934071"/>
            <a:ext cx="20320925"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with baryonification (BFC)</a:t>
            </a:r>
          </a:p>
        </p:txBody>
      </p:sp>
      <p:pic>
        <p:nvPicPr>
          <p:cNvPr id="212" name="Square Rectangle" descr="Square Rectangle"/>
          <p:cNvPicPr>
            <a:picLocks/>
          </p:cNvPicPr>
          <p:nvPr/>
        </p:nvPicPr>
        <p:blipFill>
          <a:blip r:embed="rId7"/>
          <a:stretch>
            <a:fillRect/>
          </a:stretch>
        </p:blipFill>
        <p:spPr>
          <a:xfrm>
            <a:off x="1253125" y="4317309"/>
            <a:ext cx="8470682" cy="8469951"/>
          </a:xfrm>
          <a:prstGeom prst="rect">
            <a:avLst/>
          </a:prstGeom>
        </p:spPr>
      </p:pic>
      <p:sp>
        <p:nvSpPr>
          <p:cNvPr id="214" name="Circle"/>
          <p:cNvSpPr/>
          <p:nvPr/>
        </p:nvSpPr>
        <p:spPr>
          <a:xfrm>
            <a:off x="2241027" y="5465603"/>
            <a:ext cx="1524001" cy="1524001"/>
          </a:xfrm>
          <a:prstGeom prst="ellipse">
            <a:avLst/>
          </a:prstGeom>
          <a:ln w="50800">
            <a:solidFill>
              <a:srgbClr val="434343"/>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15" name="Circle"/>
          <p:cNvSpPr/>
          <p:nvPr/>
        </p:nvSpPr>
        <p:spPr>
          <a:xfrm>
            <a:off x="6230747" y="6298739"/>
            <a:ext cx="709794" cy="706096"/>
          </a:xfrm>
          <a:prstGeom prst="ellipse">
            <a:avLst/>
          </a:prstGeom>
          <a:ln w="50800">
            <a:solidFill>
              <a:srgbClr val="434343"/>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16" name="Circle"/>
          <p:cNvSpPr/>
          <p:nvPr/>
        </p:nvSpPr>
        <p:spPr>
          <a:xfrm>
            <a:off x="3555381" y="11007986"/>
            <a:ext cx="508001" cy="508001"/>
          </a:xfrm>
          <a:prstGeom prst="ellipse">
            <a:avLst/>
          </a:prstGeom>
          <a:ln w="50800">
            <a:solidFill>
              <a:srgbClr val="434343"/>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17" name="Circle"/>
          <p:cNvSpPr/>
          <p:nvPr/>
        </p:nvSpPr>
        <p:spPr>
          <a:xfrm>
            <a:off x="6711966" y="9279365"/>
            <a:ext cx="1016001" cy="1010707"/>
          </a:xfrm>
          <a:prstGeom prst="ellipse">
            <a:avLst/>
          </a:prstGeom>
          <a:ln w="50800">
            <a:solidFill>
              <a:srgbClr val="434343"/>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18" name="Circle"/>
          <p:cNvSpPr/>
          <p:nvPr/>
        </p:nvSpPr>
        <p:spPr>
          <a:xfrm>
            <a:off x="1940370" y="7348005"/>
            <a:ext cx="508001" cy="508001"/>
          </a:xfrm>
          <a:prstGeom prst="ellipse">
            <a:avLst/>
          </a:prstGeom>
          <a:ln w="50800">
            <a:solidFill>
              <a:srgbClr val="434343"/>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25" name="Group"/>
          <p:cNvGrpSpPr/>
          <p:nvPr/>
        </p:nvGrpSpPr>
        <p:grpSpPr>
          <a:xfrm>
            <a:off x="12476210" y="4254500"/>
            <a:ext cx="10760424" cy="9080628"/>
            <a:chOff x="0" y="0"/>
            <a:chExt cx="10760423" cy="9080627"/>
          </a:xfrm>
        </p:grpSpPr>
        <p:pic>
          <p:nvPicPr>
            <p:cNvPr id="222" name="Portsmouth2021A.png" descr="Portsmouth2021A.png"/>
            <p:cNvPicPr>
              <a:picLocks noChangeAspect="1"/>
            </p:cNvPicPr>
            <p:nvPr/>
          </p:nvPicPr>
          <p:blipFill>
            <a:blip r:embed="rId3"/>
            <a:stretch>
              <a:fillRect/>
            </a:stretch>
          </p:blipFill>
          <p:spPr>
            <a:xfrm>
              <a:off x="0" y="0"/>
              <a:ext cx="10760424" cy="9080628"/>
            </a:xfrm>
            <a:prstGeom prst="rect">
              <a:avLst/>
            </a:prstGeom>
            <a:ln w="12700" cap="flat">
              <a:noFill/>
              <a:miter lim="400000"/>
            </a:ln>
            <a:effectLst/>
          </p:spPr>
        </p:pic>
        <p:sp>
          <p:nvSpPr>
            <p:cNvPr id="223" name="Line"/>
            <p:cNvSpPr/>
            <p:nvPr/>
          </p:nvSpPr>
          <p:spPr>
            <a:xfrm>
              <a:off x="737871" y="3724692"/>
              <a:ext cx="7692697" cy="4711271"/>
            </a:xfrm>
            <a:custGeom>
              <a:avLst/>
              <a:gdLst/>
              <a:ahLst/>
              <a:cxnLst>
                <a:cxn ang="0">
                  <a:pos x="wd2" y="hd2"/>
                </a:cxn>
                <a:cxn ang="5400000">
                  <a:pos x="wd2" y="hd2"/>
                </a:cxn>
                <a:cxn ang="10800000">
                  <a:pos x="wd2" y="hd2"/>
                </a:cxn>
                <a:cxn ang="16200000">
                  <a:pos x="wd2" y="hd2"/>
                </a:cxn>
              </a:cxnLst>
              <a:rect l="0" t="0" r="r" b="b"/>
              <a:pathLst>
                <a:path w="21600" h="21573" extrusionOk="0">
                  <a:moveTo>
                    <a:pt x="0" y="4"/>
                  </a:moveTo>
                  <a:cubicBezTo>
                    <a:pt x="1895" y="-27"/>
                    <a:pt x="3790" y="116"/>
                    <a:pt x="5675" y="432"/>
                  </a:cubicBezTo>
                  <a:cubicBezTo>
                    <a:pt x="6128" y="508"/>
                    <a:pt x="6582" y="594"/>
                    <a:pt x="7029" y="734"/>
                  </a:cubicBezTo>
                  <a:cubicBezTo>
                    <a:pt x="11969" y="2281"/>
                    <a:pt x="15112" y="9441"/>
                    <a:pt x="18795" y="14924"/>
                  </a:cubicBezTo>
                  <a:cubicBezTo>
                    <a:pt x="19430" y="15870"/>
                    <a:pt x="20093" y="16778"/>
                    <a:pt x="20606" y="17904"/>
                  </a:cubicBezTo>
                  <a:cubicBezTo>
                    <a:pt x="21102" y="18991"/>
                    <a:pt x="21441" y="20244"/>
                    <a:pt x="21600" y="21573"/>
                  </a:cubicBezTo>
                </a:path>
              </a:pathLst>
            </a:custGeom>
            <a:noFill/>
            <a:ln w="63500" cap="flat">
              <a:solidFill>
                <a:schemeClr val="accent1">
                  <a:lumOff val="13529"/>
                </a:schemeClr>
              </a:solidFill>
              <a:prstDash val="solid"/>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224" name="Line"/>
            <p:cNvSpPr/>
            <p:nvPr/>
          </p:nvSpPr>
          <p:spPr>
            <a:xfrm>
              <a:off x="795417" y="249364"/>
              <a:ext cx="4047530" cy="81375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89" y="742"/>
                    <a:pt x="2877" y="1544"/>
                    <a:pt x="4151" y="2400"/>
                  </a:cubicBezTo>
                  <a:cubicBezTo>
                    <a:pt x="8832" y="5544"/>
                    <a:pt x="11852" y="9301"/>
                    <a:pt x="14896" y="13003"/>
                  </a:cubicBezTo>
                  <a:cubicBezTo>
                    <a:pt x="17234" y="15844"/>
                    <a:pt x="19612" y="18678"/>
                    <a:pt x="21600" y="21600"/>
                  </a:cubicBezTo>
                </a:path>
              </a:pathLst>
            </a:custGeom>
            <a:noFill/>
            <a:ln w="63500" cap="flat">
              <a:solidFill>
                <a:schemeClr val="accent4">
                  <a:hueOff val="468000"/>
                  <a:satOff val="-4761"/>
                  <a:lumOff val="10196"/>
                </a:schemeClr>
              </a:solidFill>
              <a:prstDash val="solid"/>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mc:AlternateContent xmlns:mc="http://schemas.openxmlformats.org/markup-compatibility/2006" xmlns:a14="http://schemas.microsoft.com/office/drawing/2010/main">
        <mc:Choice Requires="a14">
          <p:sp>
            <p:nvSpPr>
              <p:cNvPr id="226" name="Equation"/>
              <p:cNvSpPr txBox="1"/>
              <p:nvPr/>
            </p:nvSpPr>
            <p:spPr>
              <a:xfrm>
                <a:off x="17242910" y="10772930"/>
                <a:ext cx="1227023" cy="45031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800" i="1">
                              <a:solidFill>
                                <a:srgbClr val="FAE231"/>
                              </a:solidFill>
                              <a:latin typeface="Cambria Math" panose="02040503050406030204" pitchFamily="18" charset="0"/>
                            </a:rPr>
                          </m:ctrlPr>
                        </m:sSubPr>
                        <m:e>
                          <m:r>
                            <a:rPr sz="3800" i="1">
                              <a:solidFill>
                                <a:srgbClr val="FAE231"/>
                              </a:solidFill>
                              <a:latin typeface="Cambria Math" panose="02040503050406030204" pitchFamily="18" charset="0"/>
                            </a:rPr>
                            <m:t>𝜌</m:t>
                          </m:r>
                        </m:e>
                        <m:sub>
                          <m:r>
                            <m:rPr>
                              <m:sty m:val="p"/>
                            </m:rPr>
                            <a:rPr sz="3800" i="1">
                              <a:solidFill>
                                <a:srgbClr val="FAE231"/>
                              </a:solidFill>
                              <a:latin typeface="Cambria Math" panose="02040503050406030204" pitchFamily="18" charset="0"/>
                            </a:rPr>
                            <m:t>star</m:t>
                          </m:r>
                        </m:sub>
                      </m:sSub>
                      <m:r>
                        <a:rPr sz="3800" i="1">
                          <a:solidFill>
                            <a:srgbClr val="FAE231"/>
                          </a:solidFill>
                          <a:latin typeface="Cambria Math" panose="02040503050406030204" pitchFamily="18" charset="0"/>
                        </a:rPr>
                        <m:t>(</m:t>
                      </m:r>
                      <m:r>
                        <a:rPr sz="3800" i="1">
                          <a:solidFill>
                            <a:srgbClr val="FAE231"/>
                          </a:solidFill>
                          <a:latin typeface="Cambria Math" panose="02040503050406030204" pitchFamily="18" charset="0"/>
                        </a:rPr>
                        <m:t>𝑟</m:t>
                      </m:r>
                      <m:r>
                        <a:rPr sz="3800" i="1">
                          <a:solidFill>
                            <a:srgbClr val="FAE231"/>
                          </a:solidFill>
                          <a:latin typeface="Cambria Math" panose="02040503050406030204" pitchFamily="18" charset="0"/>
                        </a:rPr>
                        <m:t>)</m:t>
                      </m:r>
                    </m:oMath>
                  </m:oMathPara>
                </a14:m>
                <a:endParaRPr sz="3800">
                  <a:solidFill>
                    <a:srgbClr val="FAE232"/>
                  </a:solidFill>
                </a:endParaRPr>
              </a:p>
            </p:txBody>
          </p:sp>
        </mc:Choice>
        <mc:Fallback xmlns="">
          <p:sp>
            <p:nvSpPr>
              <p:cNvPr id="226" name="Equation"/>
              <p:cNvSpPr txBox="1">
                <a:spLocks noRot="1" noChangeAspect="1" noMove="1" noResize="1" noEditPoints="1" noAdjustHandles="1" noChangeArrowheads="1" noChangeShapeType="1" noTextEdit="1"/>
              </p:cNvSpPr>
              <p:nvPr/>
            </p:nvSpPr>
            <p:spPr>
              <a:xfrm>
                <a:off x="17242910" y="10772930"/>
                <a:ext cx="1227023" cy="450315"/>
              </a:xfrm>
              <a:prstGeom prst="rect">
                <a:avLst/>
              </a:prstGeom>
              <a:blipFill>
                <a:blip r:embed="rId4"/>
                <a:stretch>
                  <a:fillRect l="-13265" t="-2778" r="-46939" b="-72222"/>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27" name="Equation"/>
              <p:cNvSpPr txBox="1"/>
              <p:nvPr/>
            </p:nvSpPr>
            <p:spPr>
              <a:xfrm>
                <a:off x="13478375" y="6927417"/>
                <a:ext cx="1184536" cy="521585"/>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3800" i="1">
                              <a:solidFill>
                                <a:srgbClr val="00A2FE"/>
                              </a:solidFill>
                              <a:latin typeface="Cambria Math" panose="02040503050406030204" pitchFamily="18" charset="0"/>
                            </a:rPr>
                          </m:ctrlPr>
                        </m:sSubPr>
                        <m:e>
                          <m:r>
                            <a:rPr sz="3800" i="1">
                              <a:solidFill>
                                <a:srgbClr val="00A2FE"/>
                              </a:solidFill>
                              <a:latin typeface="Cambria Math" panose="02040503050406030204" pitchFamily="18" charset="0"/>
                            </a:rPr>
                            <m:t>𝜌</m:t>
                          </m:r>
                        </m:e>
                        <m:sub>
                          <m:r>
                            <m:rPr>
                              <m:sty m:val="p"/>
                            </m:rPr>
                            <a:rPr sz="3800" i="1">
                              <a:solidFill>
                                <a:srgbClr val="00A2FE"/>
                              </a:solidFill>
                              <a:latin typeface="Cambria Math" panose="02040503050406030204" pitchFamily="18" charset="0"/>
                            </a:rPr>
                            <m:t>gas</m:t>
                          </m:r>
                        </m:sub>
                      </m:sSub>
                      <m:r>
                        <a:rPr sz="3800" i="1">
                          <a:solidFill>
                            <a:srgbClr val="00A2FE"/>
                          </a:solidFill>
                          <a:latin typeface="Cambria Math" panose="02040503050406030204" pitchFamily="18" charset="0"/>
                        </a:rPr>
                        <m:t>(</m:t>
                      </m:r>
                      <m:r>
                        <a:rPr sz="3800" i="1">
                          <a:solidFill>
                            <a:srgbClr val="00A2FE"/>
                          </a:solidFill>
                          <a:latin typeface="Cambria Math" panose="02040503050406030204" pitchFamily="18" charset="0"/>
                        </a:rPr>
                        <m:t>𝑟</m:t>
                      </m:r>
                      <m:r>
                        <a:rPr sz="3800" i="1">
                          <a:solidFill>
                            <a:srgbClr val="00A2FE"/>
                          </a:solidFill>
                          <a:latin typeface="Cambria Math" panose="02040503050406030204" pitchFamily="18" charset="0"/>
                        </a:rPr>
                        <m:t>)</m:t>
                      </m:r>
                    </m:oMath>
                  </m:oMathPara>
                </a14:m>
                <a:endParaRPr sz="3800">
                  <a:solidFill>
                    <a:srgbClr val="00A2FF"/>
                  </a:solidFill>
                </a:endParaRPr>
              </a:p>
            </p:txBody>
          </p:sp>
        </mc:Choice>
        <mc:Fallback xmlns="">
          <p:sp>
            <p:nvSpPr>
              <p:cNvPr id="227" name="Equation"/>
              <p:cNvSpPr txBox="1">
                <a:spLocks noRot="1" noChangeAspect="1" noMove="1" noResize="1" noEditPoints="1" noAdjustHandles="1" noChangeArrowheads="1" noChangeShapeType="1" noTextEdit="1"/>
              </p:cNvSpPr>
              <p:nvPr/>
            </p:nvSpPr>
            <p:spPr>
              <a:xfrm>
                <a:off x="13478375" y="6927417"/>
                <a:ext cx="1184536" cy="521585"/>
              </a:xfrm>
              <a:prstGeom prst="rect">
                <a:avLst/>
              </a:prstGeom>
              <a:blipFill>
                <a:blip r:embed="rId5"/>
                <a:stretch>
                  <a:fillRect l="-14894" r="-43617" b="-50000"/>
                </a:stretch>
              </a:blipFill>
              <a:ln w="12700">
                <a:miter lim="400000"/>
              </a:ln>
            </p:spPr>
            <p:txBody>
              <a:bodyPr/>
              <a:lstStyle/>
              <a:p>
                <a:r>
                  <a:rPr lang="en-CH">
                    <a:noFill/>
                  </a:rPr>
                  <a:t> </a:t>
                </a:r>
              </a:p>
            </p:txBody>
          </p:sp>
        </mc:Fallback>
      </mc:AlternateContent>
      <p:pic>
        <p:nvPicPr>
          <p:cNvPr id="228" name="Portsmouth2021.png" descr="Portsmouth2021.png"/>
          <p:cNvPicPr>
            <a:picLocks noChangeAspect="1"/>
          </p:cNvPicPr>
          <p:nvPr/>
        </p:nvPicPr>
        <p:blipFill>
          <a:blip r:embed="rId6"/>
          <a:stretch>
            <a:fillRect/>
          </a:stretch>
        </p:blipFill>
        <p:spPr>
          <a:xfrm>
            <a:off x="13229490" y="3136979"/>
            <a:ext cx="9402436" cy="661756"/>
          </a:xfrm>
          <a:prstGeom prst="rect">
            <a:avLst/>
          </a:prstGeom>
          <a:ln w="12700">
            <a:miter lim="400000"/>
          </a:ln>
        </p:spPr>
      </p:pic>
      <p:sp>
        <p:nvSpPr>
          <p:cNvPr id="229" name="Modelling with baryonification (BFC)"/>
          <p:cNvSpPr txBox="1"/>
          <p:nvPr/>
        </p:nvSpPr>
        <p:spPr>
          <a:xfrm>
            <a:off x="634477" y="934071"/>
            <a:ext cx="20320925"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with baryonification (BFC)</a:t>
            </a:r>
          </a:p>
        </p:txBody>
      </p:sp>
      <p:pic>
        <p:nvPicPr>
          <p:cNvPr id="230" name="Square Rectangle" descr="Square Rectangle"/>
          <p:cNvPicPr>
            <a:picLocks/>
          </p:cNvPicPr>
          <p:nvPr/>
        </p:nvPicPr>
        <p:blipFill>
          <a:blip r:embed="rId7"/>
          <a:stretch>
            <a:fillRect/>
          </a:stretch>
        </p:blipFill>
        <p:spPr>
          <a:xfrm>
            <a:off x="1253125" y="4317309"/>
            <a:ext cx="8470682" cy="8469951"/>
          </a:xfrm>
          <a:prstGeom prst="rect">
            <a:avLst/>
          </a:prstGeom>
        </p:spPr>
      </p:pic>
      <p:sp>
        <p:nvSpPr>
          <p:cNvPr id="232" name="Circle"/>
          <p:cNvSpPr/>
          <p:nvPr/>
        </p:nvSpPr>
        <p:spPr>
          <a:xfrm>
            <a:off x="2241027" y="5465603"/>
            <a:ext cx="1524001" cy="1524001"/>
          </a:xfrm>
          <a:prstGeom prst="ellipse">
            <a:avLst/>
          </a:pr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3" name="Circle"/>
          <p:cNvSpPr/>
          <p:nvPr/>
        </p:nvSpPr>
        <p:spPr>
          <a:xfrm>
            <a:off x="6230747" y="6298739"/>
            <a:ext cx="709794" cy="706096"/>
          </a:xfrm>
          <a:prstGeom prst="ellipse">
            <a:avLst/>
          </a:pr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4" name="Circle"/>
          <p:cNvSpPr/>
          <p:nvPr/>
        </p:nvSpPr>
        <p:spPr>
          <a:xfrm>
            <a:off x="3555381" y="11007986"/>
            <a:ext cx="508001" cy="508001"/>
          </a:xfrm>
          <a:prstGeom prst="ellipse">
            <a:avLst/>
          </a:pr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5" name="Circle"/>
          <p:cNvSpPr/>
          <p:nvPr/>
        </p:nvSpPr>
        <p:spPr>
          <a:xfrm>
            <a:off x="6711966" y="9279365"/>
            <a:ext cx="1016001" cy="1010707"/>
          </a:xfrm>
          <a:prstGeom prst="ellipse">
            <a:avLst/>
          </a:pr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6" name="Circle"/>
          <p:cNvSpPr/>
          <p:nvPr/>
        </p:nvSpPr>
        <p:spPr>
          <a:xfrm>
            <a:off x="1940370" y="7348005"/>
            <a:ext cx="508001" cy="508001"/>
          </a:xfrm>
          <a:prstGeom prst="ellipse">
            <a:avLst/>
          </a:pr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7" name="Circle"/>
          <p:cNvSpPr/>
          <p:nvPr/>
        </p:nvSpPr>
        <p:spPr>
          <a:xfrm>
            <a:off x="2749027" y="5973603"/>
            <a:ext cx="508001" cy="508001"/>
          </a:xfrm>
          <a:prstGeom prst="ellipse">
            <a:avLst/>
          </a:prstGeom>
          <a:ln w="50800">
            <a:solidFill>
              <a:schemeClr val="accent4"/>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8" name="Circle"/>
          <p:cNvSpPr/>
          <p:nvPr/>
        </p:nvSpPr>
        <p:spPr>
          <a:xfrm>
            <a:off x="1796527" y="5021103"/>
            <a:ext cx="2413001" cy="2413001"/>
          </a:xfrm>
          <a:prstGeom prst="ellipse">
            <a:avLst/>
          </a:prstGeom>
          <a:ln w="50800">
            <a:solidFill>
              <a:schemeClr val="accent1">
                <a:lumOff val="13529"/>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39" name="Circle"/>
          <p:cNvSpPr/>
          <p:nvPr/>
        </p:nvSpPr>
        <p:spPr>
          <a:xfrm>
            <a:off x="2099120" y="7506755"/>
            <a:ext cx="190501" cy="190501"/>
          </a:xfrm>
          <a:prstGeom prst="ellipse">
            <a:avLst/>
          </a:prstGeom>
          <a:ln w="50800">
            <a:solidFill>
              <a:schemeClr val="accent4"/>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0" name="Circle"/>
          <p:cNvSpPr/>
          <p:nvPr/>
        </p:nvSpPr>
        <p:spPr>
          <a:xfrm>
            <a:off x="1718120" y="7125755"/>
            <a:ext cx="952501" cy="952501"/>
          </a:xfrm>
          <a:prstGeom prst="ellipse">
            <a:avLst/>
          </a:prstGeom>
          <a:ln w="50800">
            <a:solidFill>
              <a:schemeClr val="accent1">
                <a:lumOff val="13529"/>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1" name="Circle"/>
          <p:cNvSpPr/>
          <p:nvPr/>
        </p:nvSpPr>
        <p:spPr>
          <a:xfrm>
            <a:off x="5982394" y="6048537"/>
            <a:ext cx="1206501" cy="1206501"/>
          </a:xfrm>
          <a:prstGeom prst="ellipse">
            <a:avLst/>
          </a:prstGeom>
          <a:ln w="50800">
            <a:solidFill>
              <a:schemeClr val="accent1">
                <a:lumOff val="13529"/>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2" name="Circle"/>
          <p:cNvSpPr/>
          <p:nvPr/>
        </p:nvSpPr>
        <p:spPr>
          <a:xfrm>
            <a:off x="6490394" y="6556537"/>
            <a:ext cx="190501" cy="190501"/>
          </a:xfrm>
          <a:prstGeom prst="ellipse">
            <a:avLst/>
          </a:prstGeom>
          <a:ln w="50800">
            <a:solidFill>
              <a:schemeClr val="accent4"/>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3" name="Circle"/>
          <p:cNvSpPr/>
          <p:nvPr/>
        </p:nvSpPr>
        <p:spPr>
          <a:xfrm>
            <a:off x="6267466" y="8832218"/>
            <a:ext cx="1905001" cy="1905001"/>
          </a:xfrm>
          <a:prstGeom prst="ellipse">
            <a:avLst/>
          </a:prstGeom>
          <a:ln w="50800">
            <a:solidFill>
              <a:schemeClr val="accent1">
                <a:lumOff val="13529"/>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4" name="Circle"/>
          <p:cNvSpPr/>
          <p:nvPr/>
        </p:nvSpPr>
        <p:spPr>
          <a:xfrm>
            <a:off x="7029466" y="9594218"/>
            <a:ext cx="381001" cy="381001"/>
          </a:xfrm>
          <a:prstGeom prst="ellipse">
            <a:avLst/>
          </a:prstGeom>
          <a:ln w="50800">
            <a:solidFill>
              <a:schemeClr val="accent4"/>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5" name="Circle"/>
          <p:cNvSpPr/>
          <p:nvPr/>
        </p:nvSpPr>
        <p:spPr>
          <a:xfrm>
            <a:off x="3714131" y="11166736"/>
            <a:ext cx="190501" cy="190501"/>
          </a:xfrm>
          <a:prstGeom prst="ellipse">
            <a:avLst/>
          </a:prstGeom>
          <a:ln w="50800">
            <a:solidFill>
              <a:schemeClr val="accent4"/>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46" name="Circle"/>
          <p:cNvSpPr/>
          <p:nvPr/>
        </p:nvSpPr>
        <p:spPr>
          <a:xfrm>
            <a:off x="3396631" y="10849236"/>
            <a:ext cx="825501" cy="825501"/>
          </a:xfrm>
          <a:prstGeom prst="ellipse">
            <a:avLst/>
          </a:prstGeom>
          <a:ln w="50800">
            <a:solidFill>
              <a:schemeClr val="accent1">
                <a:lumOff val="13529"/>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0" name="fig-large.gif" descr="fig-large.gif"/>
          <p:cNvPicPr>
            <a:picLocks/>
          </p:cNvPicPr>
          <p:nvPr/>
        </p:nvPicPr>
        <p:blipFill>
          <a:blip r:embed="rId3"/>
          <a:stretch>
            <a:fillRect/>
          </a:stretch>
        </p:blipFill>
        <p:spPr>
          <a:xfrm>
            <a:off x="-620796" y="1510423"/>
            <a:ext cx="13454042" cy="13454042"/>
          </a:xfrm>
          <a:prstGeom prst="rect">
            <a:avLst/>
          </a:prstGeom>
          <a:ln w="12700">
            <a:miter lim="400000"/>
          </a:ln>
        </p:spPr>
      </p:pic>
      <p:pic>
        <p:nvPicPr>
          <p:cNvPr id="251" name="Portsmouth2021A.png" descr="Portsmouth2021A.png"/>
          <p:cNvPicPr>
            <a:picLocks noChangeAspect="1"/>
          </p:cNvPicPr>
          <p:nvPr/>
        </p:nvPicPr>
        <p:blipFill>
          <a:blip r:embed="rId4"/>
          <a:stretch>
            <a:fillRect/>
          </a:stretch>
        </p:blipFill>
        <p:spPr>
          <a:xfrm>
            <a:off x="12471400" y="4250788"/>
            <a:ext cx="10756594" cy="9077398"/>
          </a:xfrm>
          <a:prstGeom prst="rect">
            <a:avLst/>
          </a:prstGeom>
          <a:ln w="12700">
            <a:miter lim="400000"/>
          </a:ln>
        </p:spPr>
      </p:pic>
      <p:sp>
        <p:nvSpPr>
          <p:cNvPr id="252" name="Line"/>
          <p:cNvSpPr/>
          <p:nvPr/>
        </p:nvSpPr>
        <p:spPr>
          <a:xfrm flipH="1">
            <a:off x="17361675" y="8043385"/>
            <a:ext cx="380525" cy="1"/>
          </a:xfrm>
          <a:prstGeom prst="line">
            <a:avLst/>
          </a:prstGeom>
          <a:ln w="38100">
            <a:solidFill>
              <a:schemeClr val="accent1">
                <a:lumOff val="13529"/>
              </a:schemeClr>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53" name="Line"/>
          <p:cNvSpPr/>
          <p:nvPr/>
        </p:nvSpPr>
        <p:spPr>
          <a:xfrm flipH="1">
            <a:off x="16021353" y="7286421"/>
            <a:ext cx="716122" cy="1"/>
          </a:xfrm>
          <a:prstGeom prst="line">
            <a:avLst/>
          </a:prstGeom>
          <a:ln w="38100">
            <a:solidFill>
              <a:schemeClr val="accent1">
                <a:lumOff val="13529"/>
              </a:schemeClr>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254" name="Line"/>
          <p:cNvSpPr/>
          <p:nvPr/>
        </p:nvSpPr>
        <p:spPr>
          <a:xfrm flipH="1">
            <a:off x="13541736" y="5226216"/>
            <a:ext cx="460284" cy="1"/>
          </a:xfrm>
          <a:prstGeom prst="line">
            <a:avLst/>
          </a:prstGeom>
          <a:ln w="38100">
            <a:solidFill>
              <a:schemeClr val="accent1">
                <a:lumOff val="13529"/>
              </a:schemeClr>
            </a:solidFill>
            <a:miter lim="400000"/>
            <a:head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pic>
        <p:nvPicPr>
          <p:cNvPr id="255" name="Portsmouth2021.png" descr="Portsmouth2021.png"/>
          <p:cNvPicPr>
            <a:picLocks noChangeAspect="1"/>
          </p:cNvPicPr>
          <p:nvPr/>
        </p:nvPicPr>
        <p:blipFill>
          <a:blip r:embed="rId5"/>
          <a:stretch>
            <a:fillRect/>
          </a:stretch>
        </p:blipFill>
        <p:spPr>
          <a:xfrm>
            <a:off x="13229490" y="3136979"/>
            <a:ext cx="9402436" cy="661756"/>
          </a:xfrm>
          <a:prstGeom prst="rect">
            <a:avLst/>
          </a:prstGeom>
          <a:ln w="12700">
            <a:miter lim="400000"/>
          </a:ln>
        </p:spPr>
      </p:pic>
      <p:sp>
        <p:nvSpPr>
          <p:cNvPr id="256" name="Modelling with baryonification (BFC)"/>
          <p:cNvSpPr txBox="1"/>
          <p:nvPr/>
        </p:nvSpPr>
        <p:spPr>
          <a:xfrm>
            <a:off x="634477" y="934071"/>
            <a:ext cx="20320925"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with baryonification (BFC)</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0" name="output.mp4" descr="output.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946863" y="3677563"/>
            <a:ext cx="31451293" cy="11774578"/>
          </a:xfrm>
          <a:prstGeom prst="rect">
            <a:avLst/>
          </a:prstGeom>
          <a:ln w="12700">
            <a:miter lim="400000"/>
          </a:ln>
        </p:spPr>
      </p:pic>
      <p:sp>
        <p:nvSpPr>
          <p:cNvPr id="261" name="Component-wise BFC…"/>
          <p:cNvSpPr txBox="1"/>
          <p:nvPr/>
        </p:nvSpPr>
        <p:spPr>
          <a:xfrm>
            <a:off x="634477" y="934071"/>
            <a:ext cx="23115045" cy="3769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Component-wise BFC</a:t>
            </a:r>
          </a:p>
          <a:p>
            <a:endParaRPr/>
          </a:p>
          <a:p>
            <a:pPr lvl="2">
              <a:lnSpc>
                <a:spcPct val="120000"/>
              </a:lnSpc>
              <a:defRPr>
                <a:latin typeface="+mj-lt"/>
                <a:ea typeface="+mj-ea"/>
                <a:cs typeface="+mj-cs"/>
                <a:sym typeface="Avenir Book"/>
              </a:defRPr>
            </a:pPr>
            <a:r>
              <a:t>Individual species of stars, gas, dm.</a:t>
            </a:r>
          </a:p>
          <a:p>
            <a:pPr lvl="2">
              <a:lnSpc>
                <a:spcPct val="120000"/>
              </a:lnSpc>
              <a:defRPr>
                <a:latin typeface="+mj-lt"/>
                <a:ea typeface="+mj-ea"/>
                <a:cs typeface="+mj-cs"/>
                <a:sym typeface="Avenir Book"/>
              </a:defRPr>
            </a:pPr>
            <a:r>
              <a:t>Pressure ad temperature (hydrostatic equation + corrections, ideal gas law)</a:t>
            </a:r>
          </a:p>
        </p:txBody>
      </p:sp>
      <p:sp>
        <p:nvSpPr>
          <p:cNvPr id="262" name="Gas"/>
          <p:cNvSpPr txBox="1"/>
          <p:nvPr/>
        </p:nvSpPr>
        <p:spPr>
          <a:xfrm>
            <a:off x="162560" y="12888912"/>
            <a:ext cx="1049148"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000">
                <a:solidFill>
                  <a:srgbClr val="FFFFFF"/>
                </a:solidFill>
              </a:defRPr>
            </a:lvl1pPr>
          </a:lstStyle>
          <a:p>
            <a:r>
              <a:t>Gas</a:t>
            </a:r>
          </a:p>
        </p:txBody>
      </p:sp>
      <p:sp>
        <p:nvSpPr>
          <p:cNvPr id="263" name="Dark Matter"/>
          <p:cNvSpPr txBox="1"/>
          <p:nvPr/>
        </p:nvSpPr>
        <p:spPr>
          <a:xfrm>
            <a:off x="8290559" y="12888912"/>
            <a:ext cx="3062860"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000">
                <a:solidFill>
                  <a:srgbClr val="FFFFFF"/>
                </a:solidFill>
              </a:defRPr>
            </a:lvl1pPr>
          </a:lstStyle>
          <a:p>
            <a:r>
              <a:t>Dark Matter</a:t>
            </a:r>
          </a:p>
        </p:txBody>
      </p:sp>
      <p:sp>
        <p:nvSpPr>
          <p:cNvPr id="264" name="Stars"/>
          <p:cNvSpPr txBox="1"/>
          <p:nvPr/>
        </p:nvSpPr>
        <p:spPr>
          <a:xfrm>
            <a:off x="16367760" y="12888912"/>
            <a:ext cx="1340740"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000">
                <a:solidFill>
                  <a:srgbClr val="FFFFFF"/>
                </a:solidFill>
              </a:defRPr>
            </a:lvl1pPr>
          </a:lstStyle>
          <a:p>
            <a:r>
              <a:t>Stars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9" fill="hold"/>
                                        <p:tgtEl>
                                          <p:spTgt spid="2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60"/>
                </p:tgtEl>
              </p:cMediaNode>
            </p:video>
            <p:seq concurrent="1" prevAc="none" nextAc="seek">
              <p:cTn id="8" restart="whenNotActive" fill="hold" evtFilter="cancelBubble" nodeType="interactiveSeq">
                <p:stCondLst>
                  <p:cond evt="onClick" delay="0">
                    <p:tgtEl>
                      <p:spTgt spid="2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0"/>
                                        </p:tgtEl>
                                      </p:cBhvr>
                                    </p:cmd>
                                  </p:childTnLst>
                                </p:cTn>
                              </p:par>
                            </p:childTnLst>
                          </p:cTn>
                        </p:par>
                      </p:childTnLst>
                    </p:cTn>
                  </p:par>
                </p:childTnLst>
              </p:cTn>
              <p:nextCondLst>
                <p:cond evt="onClick" delay="0">
                  <p:tgtEl>
                    <p:spTgt spid="26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 name="Screenshot 2025-03-04 at 11.55.54.png" descr="Screenshot 2025-03-04 at 11.55.54.png"/>
          <p:cNvPicPr>
            <a:picLocks noChangeAspect="1"/>
          </p:cNvPicPr>
          <p:nvPr/>
        </p:nvPicPr>
        <p:blipFill>
          <a:blip r:embed="rId2"/>
          <a:stretch>
            <a:fillRect/>
          </a:stretch>
        </p:blipFill>
        <p:spPr>
          <a:xfrm>
            <a:off x="8483334" y="363499"/>
            <a:ext cx="15702665" cy="13182742"/>
          </a:xfrm>
          <a:prstGeom prst="rect">
            <a:avLst/>
          </a:prstGeom>
          <a:ln w="12700">
            <a:miter lim="400000"/>
          </a:ln>
        </p:spPr>
      </p:pic>
      <mc:AlternateContent xmlns:mc="http://schemas.openxmlformats.org/markup-compatibility/2006" xmlns:a14="http://schemas.microsoft.com/office/drawing/2010/main">
        <mc:Choice Requires="a14">
          <p:sp>
            <p:nvSpPr>
              <p:cNvPr id="267" name="Equation"/>
              <p:cNvSpPr txBox="1"/>
              <p:nvPr/>
            </p:nvSpPr>
            <p:spPr>
              <a:xfrm>
                <a:off x="903128" y="5986060"/>
                <a:ext cx="3507637" cy="1291277"/>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R</m:t>
                          </m:r>
                        </m:e>
                        <m:sub>
                          <m:r>
                            <m:rPr>
                              <m:sty m:val="p"/>
                            </m:rPr>
                            <a:rPr sz="4000" i="1">
                              <a:solidFill>
                                <a:srgbClr val="000000"/>
                              </a:solidFill>
                              <a:latin typeface="Cambria Math" panose="02040503050406030204" pitchFamily="18" charset="0"/>
                            </a:rPr>
                            <m:t>gas</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f>
                        <m:fPr>
                          <m:ctrlPr>
                            <a:rPr sz="4000" i="1">
                              <a:solidFill>
                                <a:srgbClr val="000000"/>
                              </a:solidFill>
                              <a:latin typeface="Cambria Math" panose="02040503050406030204" pitchFamily="18" charset="0"/>
                            </a:rPr>
                          </m:ctrlPr>
                        </m:fPr>
                        <m:num>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M</m:t>
                              </m:r>
                            </m:e>
                            <m:sub>
                              <m:r>
                                <m:rPr>
                                  <m:sty m:val="p"/>
                                </m:rPr>
                                <a:rPr sz="4000" i="1">
                                  <a:solidFill>
                                    <a:srgbClr val="000000"/>
                                  </a:solidFill>
                                  <a:latin typeface="Cambria Math" panose="02040503050406030204" pitchFamily="18" charset="0"/>
                                </a:rPr>
                                <m:t>gas</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num>
                        <m:den>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M</m:t>
                              </m:r>
                            </m:e>
                            <m:sub>
                              <m:r>
                                <m:rPr>
                                  <m:sty m:val="p"/>
                                </m:rPr>
                                <a:rPr sz="4000" i="1">
                                  <a:solidFill>
                                    <a:srgbClr val="000000"/>
                                  </a:solidFill>
                                  <a:latin typeface="Cambria Math" panose="02040503050406030204" pitchFamily="18" charset="0"/>
                                </a:rPr>
                                <m:t>tot</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den>
                      </m:f>
                    </m:oMath>
                  </m:oMathPara>
                </a14:m>
                <a:endParaRPr sz="4000"/>
              </a:p>
            </p:txBody>
          </p:sp>
        </mc:Choice>
        <mc:Fallback xmlns="">
          <p:sp>
            <p:nvSpPr>
              <p:cNvPr id="267" name="Equation"/>
              <p:cNvSpPr txBox="1">
                <a:spLocks noRot="1" noChangeAspect="1" noMove="1" noResize="1" noEditPoints="1" noAdjustHandles="1" noChangeArrowheads="1" noChangeShapeType="1" noTextEdit="1"/>
              </p:cNvSpPr>
              <p:nvPr/>
            </p:nvSpPr>
            <p:spPr>
              <a:xfrm>
                <a:off x="903128" y="5986060"/>
                <a:ext cx="3507637" cy="1291277"/>
              </a:xfrm>
              <a:prstGeom prst="rect">
                <a:avLst/>
              </a:prstGeom>
              <a:blipFill>
                <a:blip r:embed="rId3"/>
                <a:stretch>
                  <a:fillRect l="-5054" t="-3883" r="-17690" b="-17476"/>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68" name="Equation"/>
              <p:cNvSpPr txBox="1"/>
              <p:nvPr/>
            </p:nvSpPr>
            <p:spPr>
              <a:xfrm>
                <a:off x="2386974" y="8111759"/>
                <a:ext cx="3597086" cy="1216254"/>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R</m:t>
                          </m:r>
                        </m:e>
                        <m:sub>
                          <m:r>
                            <m:rPr>
                              <m:sty m:val="p"/>
                            </m:rPr>
                            <a:rPr sz="4000" i="1">
                              <a:solidFill>
                                <a:srgbClr val="000000"/>
                              </a:solidFill>
                              <a:latin typeface="Cambria Math" panose="02040503050406030204" pitchFamily="18" charset="0"/>
                            </a:rPr>
                            <m:t>star</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f>
                        <m:fPr>
                          <m:ctrlPr>
                            <a:rPr sz="4000" i="1">
                              <a:solidFill>
                                <a:srgbClr val="000000"/>
                              </a:solidFill>
                              <a:latin typeface="Cambria Math" panose="02040503050406030204" pitchFamily="18" charset="0"/>
                            </a:rPr>
                          </m:ctrlPr>
                        </m:fPr>
                        <m:num>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M</m:t>
                              </m:r>
                            </m:e>
                            <m:sub>
                              <m:r>
                                <m:rPr>
                                  <m:sty m:val="p"/>
                                </m:rPr>
                                <a:rPr sz="4000" i="1">
                                  <a:solidFill>
                                    <a:srgbClr val="000000"/>
                                  </a:solidFill>
                                  <a:latin typeface="Cambria Math" panose="02040503050406030204" pitchFamily="18" charset="0"/>
                                </a:rPr>
                                <m:t>star</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num>
                        <m:den>
                          <m:sSub>
                            <m:sSubPr>
                              <m:ctrlPr>
                                <a:rPr sz="4000" i="1">
                                  <a:solidFill>
                                    <a:srgbClr val="000000"/>
                                  </a:solidFill>
                                  <a:latin typeface="Cambria Math" panose="02040503050406030204" pitchFamily="18" charset="0"/>
                                </a:rPr>
                              </m:ctrlPr>
                            </m:sSubPr>
                            <m:e>
                              <m:r>
                                <m:rPr>
                                  <m:sty m:val="p"/>
                                </m:rPr>
                                <a:rPr sz="4000" i="1">
                                  <a:solidFill>
                                    <a:srgbClr val="000000"/>
                                  </a:solidFill>
                                  <a:latin typeface="Cambria Math" panose="02040503050406030204" pitchFamily="18" charset="0"/>
                                </a:rPr>
                                <m:t>M</m:t>
                              </m:r>
                            </m:e>
                            <m:sub>
                              <m:r>
                                <m:rPr>
                                  <m:sty m:val="p"/>
                                </m:rPr>
                                <a:rPr sz="4000" i="1">
                                  <a:solidFill>
                                    <a:srgbClr val="000000"/>
                                  </a:solidFill>
                                  <a:latin typeface="Cambria Math" panose="02040503050406030204" pitchFamily="18" charset="0"/>
                                </a:rPr>
                                <m:t>tot</m:t>
                              </m:r>
                            </m:sub>
                          </m:sSub>
                          <m:r>
                            <a:rPr sz="4000" i="1">
                              <a:solidFill>
                                <a:srgbClr val="000000"/>
                              </a:solidFill>
                              <a:latin typeface="Cambria Math" panose="02040503050406030204" pitchFamily="18" charset="0"/>
                            </a:rPr>
                            <m:t>(</m:t>
                          </m:r>
                          <m:r>
                            <m:rPr>
                              <m:sty m:val="p"/>
                            </m:rPr>
                            <a:rPr sz="4000" i="1">
                              <a:solidFill>
                                <a:srgbClr val="000000"/>
                              </a:solidFill>
                              <a:latin typeface="Cambria Math" panose="02040503050406030204" pitchFamily="18" charset="0"/>
                            </a:rPr>
                            <m:t>r</m:t>
                          </m:r>
                          <m:r>
                            <a:rPr sz="4000" i="1">
                              <a:solidFill>
                                <a:srgbClr val="000000"/>
                              </a:solidFill>
                              <a:latin typeface="Cambria Math" panose="02040503050406030204" pitchFamily="18" charset="0"/>
                            </a:rPr>
                            <m:t>)</m:t>
                          </m:r>
                        </m:den>
                      </m:f>
                    </m:oMath>
                  </m:oMathPara>
                </a14:m>
                <a:endParaRPr sz="4000"/>
              </a:p>
            </p:txBody>
          </p:sp>
        </mc:Choice>
        <mc:Fallback xmlns="">
          <p:sp>
            <p:nvSpPr>
              <p:cNvPr id="268" name="Equation"/>
              <p:cNvSpPr txBox="1">
                <a:spLocks noRot="1" noChangeAspect="1" noMove="1" noResize="1" noEditPoints="1" noAdjustHandles="1" noChangeArrowheads="1" noChangeShapeType="1" noTextEdit="1"/>
              </p:cNvSpPr>
              <p:nvPr/>
            </p:nvSpPr>
            <p:spPr>
              <a:xfrm>
                <a:off x="2386974" y="8111759"/>
                <a:ext cx="3597086" cy="1216254"/>
              </a:xfrm>
              <a:prstGeom prst="rect">
                <a:avLst/>
              </a:prstGeom>
              <a:blipFill>
                <a:blip r:embed="rId4"/>
                <a:stretch>
                  <a:fillRect l="-4930" t="-3093" r="-21127" b="-23711"/>
                </a:stretch>
              </a:blipFill>
              <a:ln w="12700">
                <a:miter lim="400000"/>
              </a:ln>
            </p:spPr>
            <p:txBody>
              <a:bodyPr/>
              <a:lstStyle/>
              <a:p>
                <a:r>
                  <a:rPr lang="en-CH">
                    <a:noFill/>
                  </a:rPr>
                  <a:t> </a:t>
                </a:r>
              </a:p>
            </p:txBody>
          </p:sp>
        </mc:Fallback>
      </mc:AlternateContent>
      <p:sp>
        <p:nvSpPr>
          <p:cNvPr id="269" name="Flamingo m8"/>
          <p:cNvSpPr txBox="1"/>
          <p:nvPr/>
        </p:nvSpPr>
        <p:spPr>
          <a:xfrm>
            <a:off x="9324490" y="4570994"/>
            <a:ext cx="2198981"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Flamingo m8</a:t>
            </a:r>
          </a:p>
        </p:txBody>
      </p:sp>
      <p:sp>
        <p:nvSpPr>
          <p:cNvPr id="270" name="TNG-300"/>
          <p:cNvSpPr txBox="1"/>
          <p:nvPr/>
        </p:nvSpPr>
        <p:spPr>
          <a:xfrm>
            <a:off x="9311177" y="2107293"/>
            <a:ext cx="1593394"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TNG-300</a:t>
            </a:r>
          </a:p>
        </p:txBody>
      </p:sp>
      <p:sp>
        <p:nvSpPr>
          <p:cNvPr id="271" name="Flamingo m9 jet"/>
          <p:cNvSpPr txBox="1"/>
          <p:nvPr/>
        </p:nvSpPr>
        <p:spPr>
          <a:xfrm>
            <a:off x="9309389" y="7092918"/>
            <a:ext cx="2700554"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Flamingo m9 jet</a:t>
            </a:r>
          </a:p>
        </p:txBody>
      </p:sp>
      <p:sp>
        <p:nvSpPr>
          <p:cNvPr id="272" name="Flamingo m9"/>
          <p:cNvSpPr txBox="1"/>
          <p:nvPr/>
        </p:nvSpPr>
        <p:spPr>
          <a:xfrm>
            <a:off x="9324490" y="9614842"/>
            <a:ext cx="2198981"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Flamingo m9</a:t>
            </a:r>
          </a:p>
        </p:txBody>
      </p:sp>
      <p:sp>
        <p:nvSpPr>
          <p:cNvPr id="273" name="Flamingo m9 sAGN"/>
          <p:cNvSpPr txBox="1"/>
          <p:nvPr/>
        </p:nvSpPr>
        <p:spPr>
          <a:xfrm>
            <a:off x="9354442" y="12136766"/>
            <a:ext cx="3201467"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r">
              <a:defRPr sz="2600"/>
            </a:lvl1pPr>
          </a:lstStyle>
          <a:p>
            <a:r>
              <a:t>Flamingo m9 sAGN</a:t>
            </a:r>
          </a:p>
        </p:txBody>
      </p:sp>
      <p:sp>
        <p:nvSpPr>
          <p:cNvPr id="274" name="Component-wise BFC…"/>
          <p:cNvSpPr txBox="1"/>
          <p:nvPr/>
        </p:nvSpPr>
        <p:spPr>
          <a:xfrm>
            <a:off x="634477" y="934071"/>
            <a:ext cx="23115045" cy="338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Component-wise BFC</a:t>
            </a:r>
          </a:p>
          <a:p>
            <a:pPr>
              <a:lnSpc>
                <a:spcPct val="120000"/>
              </a:lnSpc>
              <a:defRPr sz="4000">
                <a:latin typeface="+mj-lt"/>
                <a:ea typeface="+mj-ea"/>
                <a:cs typeface="+mj-cs"/>
                <a:sym typeface="Avenir Book"/>
              </a:defRPr>
            </a:pPr>
            <a:endParaRPr/>
          </a:p>
          <a:p>
            <a:pPr>
              <a:lnSpc>
                <a:spcPct val="120000"/>
              </a:lnSpc>
              <a:defRPr sz="4000">
                <a:latin typeface="+mj-lt"/>
                <a:ea typeface="+mj-ea"/>
                <a:cs typeface="+mj-cs"/>
                <a:sym typeface="Avenir Book"/>
              </a:defRPr>
            </a:pPr>
            <a:r>
              <a:t>From mass profiles … </a:t>
            </a:r>
          </a:p>
          <a:p>
            <a:pPr>
              <a:defRPr sz="4000">
                <a:latin typeface="+mj-lt"/>
                <a:ea typeface="+mj-ea"/>
                <a:cs typeface="+mj-cs"/>
                <a:sym typeface="Avenir Book"/>
              </a:defRPr>
            </a:pPr>
            <a:r>
              <a:t> … to power spectrum</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 name="Component-wise BFC…"/>
          <p:cNvSpPr txBox="1"/>
          <p:nvPr/>
        </p:nvSpPr>
        <p:spPr>
          <a:xfrm>
            <a:off x="634477" y="934071"/>
            <a:ext cx="23115045" cy="338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Component-wise BFC</a:t>
            </a:r>
          </a:p>
          <a:p>
            <a:pPr>
              <a:lnSpc>
                <a:spcPct val="120000"/>
              </a:lnSpc>
              <a:defRPr sz="4000">
                <a:latin typeface="+mj-lt"/>
                <a:ea typeface="+mj-ea"/>
                <a:cs typeface="+mj-cs"/>
                <a:sym typeface="Avenir Book"/>
              </a:defRPr>
            </a:pPr>
            <a:endParaRPr/>
          </a:p>
          <a:p>
            <a:pPr>
              <a:lnSpc>
                <a:spcPct val="120000"/>
              </a:lnSpc>
              <a:defRPr sz="4000">
                <a:latin typeface="+mj-lt"/>
                <a:ea typeface="+mj-ea"/>
                <a:cs typeface="+mj-cs"/>
                <a:sym typeface="Avenir Book"/>
              </a:defRPr>
            </a:pPr>
            <a:r>
              <a:t>From mass profiles … </a:t>
            </a:r>
          </a:p>
          <a:p>
            <a:pPr>
              <a:defRPr sz="4000">
                <a:latin typeface="+mj-lt"/>
                <a:ea typeface="+mj-ea"/>
                <a:cs typeface="+mj-cs"/>
                <a:sym typeface="Avenir Book"/>
              </a:defRPr>
            </a:pPr>
            <a:r>
              <a:t> … to power spectrum</a:t>
            </a:r>
          </a:p>
        </p:txBody>
      </p:sp>
      <p:pic>
        <p:nvPicPr>
          <p:cNvPr id="277" name="Screenshot 2025-03-04 at 11.55.54.png" descr="Screenshot 2025-03-04 at 11.55.54.png"/>
          <p:cNvPicPr>
            <a:picLocks noChangeAspect="1"/>
          </p:cNvPicPr>
          <p:nvPr/>
        </p:nvPicPr>
        <p:blipFill>
          <a:blip r:embed="rId2"/>
          <a:stretch>
            <a:fillRect/>
          </a:stretch>
        </p:blipFill>
        <p:spPr>
          <a:xfrm>
            <a:off x="8483334" y="363499"/>
            <a:ext cx="15702665" cy="13182742"/>
          </a:xfrm>
          <a:prstGeom prst="rect">
            <a:avLst/>
          </a:prstGeom>
          <a:ln w="12700">
            <a:miter lim="400000"/>
          </a:ln>
        </p:spPr>
      </p:pic>
      <p:pic>
        <p:nvPicPr>
          <p:cNvPr id="278" name="Screenshot 2025-03-04 at 11.57.10.png" descr="Screenshot 2025-03-04 at 11.57.10.png"/>
          <p:cNvPicPr>
            <a:picLocks/>
          </p:cNvPicPr>
          <p:nvPr/>
        </p:nvPicPr>
        <p:blipFill>
          <a:blip r:embed="rId3"/>
          <a:stretch>
            <a:fillRect/>
          </a:stretch>
        </p:blipFill>
        <p:spPr>
          <a:xfrm>
            <a:off x="1272951" y="4494124"/>
            <a:ext cx="20080685" cy="8747126"/>
          </a:xfrm>
          <a:prstGeom prst="rect">
            <a:avLst/>
          </a:prstGeom>
          <a:effectLst>
            <a:outerShdw blurRad="63500" dist="374814" dir="2691110" rotWithShape="0">
              <a:srgbClr val="000000">
                <a:alpha val="54409"/>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 name="Some applications"/>
          <p:cNvSpPr txBox="1"/>
          <p:nvPr/>
        </p:nvSpPr>
        <p:spPr>
          <a:xfrm>
            <a:off x="8711677" y="4335462"/>
            <a:ext cx="696064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ctr"/>
          </a:lstStyle>
          <a:p>
            <a:r>
              <a:t>Some applications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 name="New cosmological surveys unlock small, non-linear, messy scales"/>
          <p:cNvSpPr txBox="1"/>
          <p:nvPr/>
        </p:nvSpPr>
        <p:spPr>
          <a:xfrm>
            <a:off x="631777" y="934071"/>
            <a:ext cx="2328770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New cosmological surveys unlock small, non-linear, messy scales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 name="Constraining feedback suppression  with X-ray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data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 name="Constraining feedback suppression  with X-ray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data</a:t>
            </a:r>
          </a:p>
        </p:txBody>
      </p:sp>
      <p:grpSp>
        <p:nvGrpSpPr>
          <p:cNvPr id="293" name="Group"/>
          <p:cNvGrpSpPr/>
          <p:nvPr/>
        </p:nvGrpSpPr>
        <p:grpSpPr>
          <a:xfrm>
            <a:off x="921697" y="4187181"/>
            <a:ext cx="10765082" cy="8716892"/>
            <a:chOff x="0" y="0"/>
            <a:chExt cx="10765080" cy="8716891"/>
          </a:xfrm>
        </p:grpSpPr>
        <p:grpSp>
          <p:nvGrpSpPr>
            <p:cNvPr id="291" name="Group"/>
            <p:cNvGrpSpPr/>
            <p:nvPr/>
          </p:nvGrpSpPr>
          <p:grpSpPr>
            <a:xfrm>
              <a:off x="0" y="0"/>
              <a:ext cx="10765081" cy="8716892"/>
              <a:chOff x="0" y="0"/>
              <a:chExt cx="10765080" cy="8716891"/>
            </a:xfrm>
          </p:grpSpPr>
          <p:pic>
            <p:nvPicPr>
              <p:cNvPr id="285" name="bcm_pre_erosita_flamingo.pdf" descr="bcm_pre_erosita_flamingo.pdf"/>
              <p:cNvPicPr>
                <a:picLocks noChangeAspect="1"/>
              </p:cNvPicPr>
              <p:nvPr/>
            </p:nvPicPr>
            <p:blipFill>
              <a:blip r:embed="rId2"/>
              <a:stretch>
                <a:fillRect/>
              </a:stretch>
            </p:blipFill>
            <p:spPr>
              <a:xfrm>
                <a:off x="0" y="0"/>
                <a:ext cx="10765081" cy="8716892"/>
              </a:xfrm>
              <a:prstGeom prst="rect">
                <a:avLst/>
              </a:prstGeom>
              <a:ln w="12700" cap="flat">
                <a:noFill/>
                <a:miter lim="400000"/>
              </a:ln>
              <a:effectLst/>
            </p:spPr>
          </p:pic>
          <p:sp>
            <p:nvSpPr>
              <p:cNvPr id="286" name="Line"/>
              <p:cNvSpPr/>
              <p:nvPr/>
            </p:nvSpPr>
            <p:spPr>
              <a:xfrm>
                <a:off x="1489051" y="363562"/>
                <a:ext cx="9096308"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287" name="Line"/>
              <p:cNvSpPr/>
              <p:nvPr/>
            </p:nvSpPr>
            <p:spPr>
              <a:xfrm>
                <a:off x="7237276" y="7099878"/>
                <a:ext cx="663206"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288" name="TNG-300"/>
              <p:cNvSpPr txBox="1"/>
              <p:nvPr/>
            </p:nvSpPr>
            <p:spPr>
              <a:xfrm>
                <a:off x="8177347" y="6780790"/>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sp>
            <p:nvSpPr>
              <p:cNvPr id="289" name="EAGLE"/>
              <p:cNvSpPr txBox="1"/>
              <p:nvPr/>
            </p:nvSpPr>
            <p:spPr>
              <a:xfrm>
                <a:off x="8177347" y="6212390"/>
                <a:ext cx="1355726"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EAGLE</a:t>
                </a:r>
              </a:p>
            </p:txBody>
          </p:sp>
          <p:sp>
            <p:nvSpPr>
              <p:cNvPr id="290" name="Line"/>
              <p:cNvSpPr/>
              <p:nvPr/>
            </p:nvSpPr>
            <p:spPr>
              <a:xfrm>
                <a:off x="7237276" y="6518778"/>
                <a:ext cx="663206" cy="1"/>
              </a:xfrm>
              <a:prstGeom prst="line">
                <a:avLst/>
              </a:prstGeom>
              <a:noFill/>
              <a:ln w="63500" cap="flat">
                <a:solidFill>
                  <a:schemeClr val="accent2"/>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292" name="Line"/>
            <p:cNvSpPr/>
            <p:nvPr/>
          </p:nvSpPr>
          <p:spPr>
            <a:xfrm>
              <a:off x="1522513" y="291489"/>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294" name="(Kovac et al. in prep)"/>
          <p:cNvSpPr txBox="1"/>
          <p:nvPr/>
        </p:nvSpPr>
        <p:spPr>
          <a:xfrm>
            <a:off x="8789796" y="12500745"/>
            <a:ext cx="4796613"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(Kovac et al. </a:t>
            </a:r>
            <a:r>
              <a:rPr>
                <a:latin typeface="Avenir Book Oblique"/>
                <a:ea typeface="Avenir Book Oblique"/>
                <a:cs typeface="Avenir Book Oblique"/>
                <a:sym typeface="Avenir Book Oblique"/>
              </a:rPr>
              <a:t>in prep</a:t>
            </a:r>
            <a:r>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98" name="Group"/>
          <p:cNvGrpSpPr/>
          <p:nvPr/>
        </p:nvGrpSpPr>
        <p:grpSpPr>
          <a:xfrm>
            <a:off x="921697" y="4187181"/>
            <a:ext cx="10765082" cy="8716892"/>
            <a:chOff x="0" y="0"/>
            <a:chExt cx="10765080" cy="8716891"/>
          </a:xfrm>
        </p:grpSpPr>
        <p:pic>
          <p:nvPicPr>
            <p:cNvPr id="296" name="bcm_pre_erosita_flamingo.pdf" descr="bcm_pre_erosita_flamingo.pdf"/>
            <p:cNvPicPr>
              <a:picLocks noChangeAspect="1"/>
            </p:cNvPicPr>
            <p:nvPr/>
          </p:nvPicPr>
          <p:blipFill>
            <a:blip r:embed="rId2"/>
            <a:srcRect/>
            <a:stretch>
              <a:fillRect/>
            </a:stretch>
          </p:blipFill>
          <p:spPr>
            <a:xfrm>
              <a:off x="0" y="0"/>
              <a:ext cx="10765081" cy="8716892"/>
            </a:xfrm>
            <a:prstGeom prst="rect">
              <a:avLst/>
            </a:prstGeom>
            <a:ln w="12700" cap="flat">
              <a:noFill/>
              <a:miter lim="400000"/>
            </a:ln>
            <a:effectLst/>
          </p:spPr>
        </p:pic>
        <p:sp>
          <p:nvSpPr>
            <p:cNvPr id="297" name="Line"/>
            <p:cNvSpPr/>
            <p:nvPr/>
          </p:nvSpPr>
          <p:spPr>
            <a:xfrm>
              <a:off x="1489051" y="363562"/>
              <a:ext cx="9096308"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299"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00" name="(Kovac et al. in prep)"/>
          <p:cNvSpPr txBox="1"/>
          <p:nvPr/>
        </p:nvSpPr>
        <p:spPr>
          <a:xfrm>
            <a:off x="8789796" y="12500745"/>
            <a:ext cx="4796613"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(Kovac et al. </a:t>
            </a:r>
            <a:r>
              <a:rPr>
                <a:latin typeface="Avenir Book Oblique"/>
                <a:ea typeface="Avenir Book Oblique"/>
                <a:cs typeface="Avenir Book Oblique"/>
                <a:sym typeface="Avenir Book Oblique"/>
              </a:rPr>
              <a:t>in prep</a:t>
            </a:r>
            <a:r>
              <a:t>)</a:t>
            </a:r>
          </a:p>
        </p:txBody>
      </p:sp>
      <p:sp>
        <p:nvSpPr>
          <p:cNvPr id="301" name="Data from XMM-Newton, Chandra, …"/>
          <p:cNvSpPr txBox="1"/>
          <p:nvPr/>
        </p:nvSpPr>
        <p:spPr>
          <a:xfrm>
            <a:off x="15202850" y="8163853"/>
            <a:ext cx="8344485"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Data from XMM-Newton, Chandra, …</a:t>
            </a:r>
          </a:p>
        </p:txBody>
      </p:sp>
      <p:pic>
        <p:nvPicPr>
          <p:cNvPr id="302" name="sfgas_joint_fit_xray.pdf" descr="sfgas_joint_fit_xray.pdf"/>
          <p:cNvPicPr>
            <a:picLocks noChangeAspect="1"/>
          </p:cNvPicPr>
          <p:nvPr/>
        </p:nvPicPr>
        <p:blipFill>
          <a:blip r:embed="rId3"/>
          <a:stretch>
            <a:fillRect/>
          </a:stretch>
        </p:blipFill>
        <p:spPr>
          <a:xfrm>
            <a:off x="15372123" y="876300"/>
            <a:ext cx="7907071" cy="6589225"/>
          </a:xfrm>
          <a:prstGeom prst="rect">
            <a:avLst/>
          </a:prstGeom>
          <a:ln w="12700">
            <a:miter lim="400000"/>
          </a:ln>
        </p:spPr>
      </p:pic>
      <p:sp>
        <p:nvSpPr>
          <p:cNvPr id="303" name="Constraining feedback suppression  with X-ray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data</a:t>
            </a:r>
          </a:p>
        </p:txBody>
      </p:sp>
      <p:sp>
        <p:nvSpPr>
          <p:cNvPr id="304" name="Line"/>
          <p:cNvSpPr/>
          <p:nvPr/>
        </p:nvSpPr>
        <p:spPr>
          <a:xfrm>
            <a:off x="2444210" y="4478671"/>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ln w="63500">
            <a:solidFill>
              <a:schemeClr val="accent2"/>
            </a:solidFill>
            <a:custDash>
              <a:ds d="200000" sp="200000"/>
            </a:custDash>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05"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06"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307"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308"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 name="Data from XMM-Newton, Chandra, …"/>
          <p:cNvSpPr txBox="1"/>
          <p:nvPr/>
        </p:nvSpPr>
        <p:spPr>
          <a:xfrm>
            <a:off x="15202850" y="8163853"/>
            <a:ext cx="8344485"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Data from XMM-Newton, Chandra, …</a:t>
            </a:r>
          </a:p>
        </p:txBody>
      </p:sp>
      <p:pic>
        <p:nvPicPr>
          <p:cNvPr id="311" name="sfgas_joint_fit_xray.pdf" descr="sfgas_joint_fit_xray.pdf"/>
          <p:cNvPicPr>
            <a:picLocks noChangeAspect="1"/>
          </p:cNvPicPr>
          <p:nvPr/>
        </p:nvPicPr>
        <p:blipFill>
          <a:blip r:embed="rId2"/>
          <a:stretch>
            <a:fillRect/>
          </a:stretch>
        </p:blipFill>
        <p:spPr>
          <a:xfrm>
            <a:off x="15372123" y="876300"/>
            <a:ext cx="7907071" cy="6589225"/>
          </a:xfrm>
          <a:prstGeom prst="rect">
            <a:avLst/>
          </a:prstGeom>
          <a:ln w="12700">
            <a:miter lim="400000"/>
          </a:ln>
        </p:spPr>
      </p:pic>
      <p:sp>
        <p:nvSpPr>
          <p:cNvPr id="312" name="Line"/>
          <p:cNvSpPr/>
          <p:nvPr/>
        </p:nvSpPr>
        <p:spPr>
          <a:xfrm flipH="1">
            <a:off x="11914431" y="4958029"/>
            <a:ext cx="3215670" cy="1305273"/>
          </a:xfrm>
          <a:prstGeom prst="line">
            <a:avLst/>
          </a:prstGeom>
          <a:ln w="190500">
            <a:solidFill>
              <a:srgbClr val="FFD479"/>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13" name="Constraining feedback suppression  with X-ray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data</a:t>
            </a:r>
          </a:p>
        </p:txBody>
      </p:sp>
      <p:grpSp>
        <p:nvGrpSpPr>
          <p:cNvPr id="321" name="Group"/>
          <p:cNvGrpSpPr/>
          <p:nvPr/>
        </p:nvGrpSpPr>
        <p:grpSpPr>
          <a:xfrm>
            <a:off x="927100" y="4186165"/>
            <a:ext cx="10769600" cy="8720552"/>
            <a:chOff x="0" y="0"/>
            <a:chExt cx="10769600" cy="8720550"/>
          </a:xfrm>
        </p:grpSpPr>
        <p:pic>
          <p:nvPicPr>
            <p:cNvPr id="314" name="bcm_pre_erosita_x_ray.pdf" descr="bcm_pre_erosita_x_ray.pdf"/>
            <p:cNvPicPr>
              <a:picLocks noChangeAspect="1"/>
            </p:cNvPicPr>
            <p:nvPr/>
          </p:nvPicPr>
          <p:blipFill>
            <a:blip r:embed="rId3"/>
            <a:stretch>
              <a:fillRect/>
            </a:stretch>
          </p:blipFill>
          <p:spPr>
            <a:xfrm>
              <a:off x="0" y="0"/>
              <a:ext cx="10769600" cy="8720551"/>
            </a:xfrm>
            <a:prstGeom prst="rect">
              <a:avLst/>
            </a:prstGeom>
            <a:ln w="12700" cap="flat">
              <a:noFill/>
              <a:miter lim="400000"/>
            </a:ln>
            <a:effectLst/>
          </p:spPr>
        </p:pic>
        <p:sp>
          <p:nvSpPr>
            <p:cNvPr id="315"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16" name="Line"/>
            <p:cNvSpPr/>
            <p:nvPr/>
          </p:nvSpPr>
          <p:spPr>
            <a:xfrm>
              <a:off x="1517110" y="292505"/>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17" name="Line"/>
            <p:cNvSpPr/>
            <p:nvPr/>
          </p:nvSpPr>
          <p:spPr>
            <a:xfrm>
              <a:off x="7231874" y="7100893"/>
              <a:ext cx="663205"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18" name="TNG-300"/>
            <p:cNvSpPr txBox="1"/>
            <p:nvPr/>
          </p:nvSpPr>
          <p:spPr>
            <a:xfrm>
              <a:off x="8171944" y="6781806"/>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sp>
          <p:nvSpPr>
            <p:cNvPr id="319" name="EAGLE"/>
            <p:cNvSpPr txBox="1"/>
            <p:nvPr/>
          </p:nvSpPr>
          <p:spPr>
            <a:xfrm>
              <a:off x="8171944" y="6213406"/>
              <a:ext cx="1355726"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EAGLE</a:t>
              </a:r>
            </a:p>
          </p:txBody>
        </p:sp>
        <p:sp>
          <p:nvSpPr>
            <p:cNvPr id="320" name="Line"/>
            <p:cNvSpPr/>
            <p:nvPr/>
          </p:nvSpPr>
          <p:spPr>
            <a:xfrm>
              <a:off x="7231874" y="6519794"/>
              <a:ext cx="663205" cy="1"/>
            </a:xfrm>
            <a:prstGeom prst="line">
              <a:avLst/>
            </a:prstGeom>
            <a:noFill/>
            <a:ln w="63500" cap="flat">
              <a:solidFill>
                <a:schemeClr val="accent2"/>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322" name="(Kovac et al. in prep)"/>
          <p:cNvSpPr txBox="1"/>
          <p:nvPr/>
        </p:nvSpPr>
        <p:spPr>
          <a:xfrm>
            <a:off x="8789796" y="12500745"/>
            <a:ext cx="4796613"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(Kovac et al. </a:t>
            </a:r>
            <a:r>
              <a:rPr>
                <a:latin typeface="Avenir Book Oblique"/>
                <a:ea typeface="Avenir Book Oblique"/>
                <a:cs typeface="Avenir Book Oblique"/>
                <a:sym typeface="Avenir Book Oblique"/>
              </a:rPr>
              <a:t>in prep</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pic>
        <p:nvPicPr>
          <p:cNvPr id="325" name="fgas_joint_fit_erosita.pdf" descr="fgas_joint_fit_erosita.pdf"/>
          <p:cNvPicPr>
            <a:picLocks noChangeAspect="1"/>
          </p:cNvPicPr>
          <p:nvPr/>
        </p:nvPicPr>
        <p:blipFill>
          <a:blip r:embed="rId2"/>
          <a:stretch>
            <a:fillRect/>
          </a:stretch>
        </p:blipFill>
        <p:spPr>
          <a:xfrm>
            <a:off x="15369883" y="776109"/>
            <a:ext cx="7947820" cy="6623183"/>
          </a:xfrm>
          <a:prstGeom prst="rect">
            <a:avLst/>
          </a:prstGeom>
          <a:ln w="12700">
            <a:miter lim="400000"/>
          </a:ln>
        </p:spPr>
      </p:pic>
      <p:sp>
        <p:nvSpPr>
          <p:cNvPr id="326" name="Line"/>
          <p:cNvSpPr/>
          <p:nvPr/>
        </p:nvSpPr>
        <p:spPr>
          <a:xfrm flipH="1">
            <a:off x="11914431" y="4958029"/>
            <a:ext cx="3215670" cy="1305273"/>
          </a:xfrm>
          <a:prstGeom prst="line">
            <a:avLst/>
          </a:prstGeom>
          <a:ln w="190500">
            <a:solidFill>
              <a:srgbClr val="D783FF">
                <a:alpha val="65410"/>
              </a:srgbClr>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27" name="Constraining feedback suppression  with X-ray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data</a:t>
            </a:r>
          </a:p>
        </p:txBody>
      </p:sp>
      <p:grpSp>
        <p:nvGrpSpPr>
          <p:cNvPr id="331" name="Group"/>
          <p:cNvGrpSpPr/>
          <p:nvPr/>
        </p:nvGrpSpPr>
        <p:grpSpPr>
          <a:xfrm>
            <a:off x="927330" y="4186165"/>
            <a:ext cx="10769601" cy="8720552"/>
            <a:chOff x="0" y="0"/>
            <a:chExt cx="10769600" cy="8720550"/>
          </a:xfrm>
        </p:grpSpPr>
        <p:pic>
          <p:nvPicPr>
            <p:cNvPr id="328" name="bcm_erosita_pk_x_ray.pdf" descr="bcm_erosita_pk_x_ray.pdf"/>
            <p:cNvPicPr>
              <a:picLocks noChangeAspect="1"/>
            </p:cNvPicPr>
            <p:nvPr/>
          </p:nvPicPr>
          <p:blipFill>
            <a:blip r:embed="rId3"/>
            <a:srcRect/>
            <a:stretch>
              <a:fillRect/>
            </a:stretch>
          </p:blipFill>
          <p:spPr>
            <a:xfrm>
              <a:off x="0" y="0"/>
              <a:ext cx="10769600" cy="8720551"/>
            </a:xfrm>
            <a:prstGeom prst="rect">
              <a:avLst/>
            </a:prstGeom>
            <a:ln w="12700" cap="flat">
              <a:noFill/>
              <a:miter lim="400000"/>
            </a:ln>
            <a:effectLst/>
          </p:spPr>
        </p:pic>
        <p:sp>
          <p:nvSpPr>
            <p:cNvPr id="329" name="Line"/>
            <p:cNvSpPr/>
            <p:nvPr/>
          </p:nvSpPr>
          <p:spPr>
            <a:xfrm>
              <a:off x="1521518" y="364578"/>
              <a:ext cx="9096308"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30" name="Line"/>
            <p:cNvSpPr/>
            <p:nvPr/>
          </p:nvSpPr>
          <p:spPr>
            <a:xfrm>
              <a:off x="1554980" y="292505"/>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332"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33"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334"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335"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36" name="(Kovac et al. in prep)"/>
          <p:cNvSpPr txBox="1"/>
          <p:nvPr/>
        </p:nvSpPr>
        <p:spPr>
          <a:xfrm>
            <a:off x="8789796" y="12500745"/>
            <a:ext cx="4796613"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(Kovac et al. </a:t>
            </a:r>
            <a:r>
              <a:rPr>
                <a:latin typeface="Avenir Book Oblique"/>
                <a:ea typeface="Avenir Book Oblique"/>
                <a:cs typeface="Avenir Book Oblique"/>
                <a:sym typeface="Avenir Book Oblique"/>
              </a:rPr>
              <a:t>in prep</a:t>
            </a:r>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8" name="joint_ksz_erosita.pdf" descr="joint_ksz_erosita.pdf"/>
          <p:cNvPicPr>
            <a:picLocks noChangeAspect="1"/>
          </p:cNvPicPr>
          <p:nvPr/>
        </p:nvPicPr>
        <p:blipFill>
          <a:blip r:embed="rId2"/>
          <a:srcRect l="53607"/>
          <a:stretch>
            <a:fillRect/>
          </a:stretch>
        </p:blipFill>
        <p:spPr>
          <a:xfrm>
            <a:off x="15314003" y="-105366"/>
            <a:ext cx="7984866" cy="7777424"/>
          </a:xfrm>
          <a:prstGeom prst="rect">
            <a:avLst/>
          </a:prstGeom>
          <a:ln w="12700">
            <a:miter lim="400000"/>
          </a:ln>
        </p:spPr>
      </p:pic>
      <p:pic>
        <p:nvPicPr>
          <p:cNvPr id="339" name="joint_ksz_erosita.pdf" descr="joint_ksz_erosita.pdf"/>
          <p:cNvPicPr>
            <a:picLocks noChangeAspect="1"/>
          </p:cNvPicPr>
          <p:nvPr/>
        </p:nvPicPr>
        <p:blipFill>
          <a:blip r:embed="rId2"/>
          <a:srcRect t="11239" r="46365" b="4777"/>
          <a:stretch>
            <a:fillRect/>
          </a:stretch>
        </p:blipFill>
        <p:spPr>
          <a:xfrm>
            <a:off x="15408978" y="8006214"/>
            <a:ext cx="7486971" cy="5297468"/>
          </a:xfrm>
          <a:prstGeom prst="rect">
            <a:avLst/>
          </a:prstGeom>
          <a:ln w="12700">
            <a:miter lim="400000"/>
          </a:ln>
        </p:spPr>
      </p:pic>
      <p:sp>
        <p:nvSpPr>
          <p:cNvPr id="340"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341" name="Data from ACT"/>
          <p:cNvSpPr txBox="1"/>
          <p:nvPr/>
        </p:nvSpPr>
        <p:spPr>
          <a:xfrm>
            <a:off x="18872520" y="10272369"/>
            <a:ext cx="3669616"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Data from ACT</a:t>
            </a:r>
          </a:p>
        </p:txBody>
      </p:sp>
      <p:sp>
        <p:nvSpPr>
          <p:cNvPr id="342" name="Line"/>
          <p:cNvSpPr/>
          <p:nvPr/>
        </p:nvSpPr>
        <p:spPr>
          <a:xfrm flipH="1">
            <a:off x="11914431" y="4958029"/>
            <a:ext cx="3215670" cy="1305273"/>
          </a:xfrm>
          <a:prstGeom prst="line">
            <a:avLst/>
          </a:prstGeom>
          <a:ln w="190500">
            <a:solidFill>
              <a:srgbClr val="D783FF">
                <a:alpha val="65410"/>
              </a:srgbClr>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43" name="Line"/>
          <p:cNvSpPr/>
          <p:nvPr/>
        </p:nvSpPr>
        <p:spPr>
          <a:xfrm flipH="1" flipV="1">
            <a:off x="11929778" y="8463974"/>
            <a:ext cx="3215670" cy="1305274"/>
          </a:xfrm>
          <a:prstGeom prst="line">
            <a:avLst/>
          </a:prstGeom>
          <a:ln w="190500">
            <a:solidFill>
              <a:srgbClr val="7A81FF">
                <a:alpha val="65410"/>
              </a:srgbClr>
            </a:solidFill>
            <a:miter lim="400000"/>
            <a:tail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44" name="Constraining feedback suppression  with X-ray and kSZ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X-ray and kSZ data</a:t>
            </a:r>
          </a:p>
        </p:txBody>
      </p:sp>
      <p:grpSp>
        <p:nvGrpSpPr>
          <p:cNvPr id="352" name="Group"/>
          <p:cNvGrpSpPr/>
          <p:nvPr/>
        </p:nvGrpSpPr>
        <p:grpSpPr>
          <a:xfrm>
            <a:off x="927100" y="4186165"/>
            <a:ext cx="10774971" cy="8724901"/>
            <a:chOff x="0" y="0"/>
            <a:chExt cx="10774970" cy="8724900"/>
          </a:xfrm>
        </p:grpSpPr>
        <p:pic>
          <p:nvPicPr>
            <p:cNvPr id="345" name="bcm_erosita_pk.pdf" descr="bcm_erosita_pk.pdf"/>
            <p:cNvPicPr>
              <a:picLocks noChangeAspect="1"/>
            </p:cNvPicPr>
            <p:nvPr/>
          </p:nvPicPr>
          <p:blipFill>
            <a:blip r:embed="rId3"/>
            <a:stretch>
              <a:fillRect/>
            </a:stretch>
          </p:blipFill>
          <p:spPr>
            <a:xfrm>
              <a:off x="0" y="0"/>
              <a:ext cx="10774971" cy="8724900"/>
            </a:xfrm>
            <a:prstGeom prst="rect">
              <a:avLst/>
            </a:prstGeom>
            <a:ln w="12700" cap="flat">
              <a:noFill/>
              <a:miter lim="400000"/>
            </a:ln>
            <a:effectLst/>
          </p:spPr>
        </p:pic>
        <p:sp>
          <p:nvSpPr>
            <p:cNvPr id="346"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47" name="Line"/>
            <p:cNvSpPr/>
            <p:nvPr/>
          </p:nvSpPr>
          <p:spPr>
            <a:xfrm>
              <a:off x="1517110" y="292505"/>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48" name="Line"/>
            <p:cNvSpPr/>
            <p:nvPr/>
          </p:nvSpPr>
          <p:spPr>
            <a:xfrm>
              <a:off x="7231874" y="7100893"/>
              <a:ext cx="663205"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49" name="TNG-300"/>
            <p:cNvSpPr txBox="1"/>
            <p:nvPr/>
          </p:nvSpPr>
          <p:spPr>
            <a:xfrm>
              <a:off x="8171944" y="6781806"/>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sp>
          <p:nvSpPr>
            <p:cNvPr id="350" name="EAGLE"/>
            <p:cNvSpPr txBox="1"/>
            <p:nvPr/>
          </p:nvSpPr>
          <p:spPr>
            <a:xfrm>
              <a:off x="8171944" y="6213406"/>
              <a:ext cx="1355726"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EAGLE</a:t>
              </a:r>
            </a:p>
          </p:txBody>
        </p:sp>
        <p:sp>
          <p:nvSpPr>
            <p:cNvPr id="351" name="Line"/>
            <p:cNvSpPr/>
            <p:nvPr/>
          </p:nvSpPr>
          <p:spPr>
            <a:xfrm>
              <a:off x="7231874" y="6519794"/>
              <a:ext cx="663205" cy="1"/>
            </a:xfrm>
            <a:prstGeom prst="line">
              <a:avLst/>
            </a:prstGeom>
            <a:noFill/>
            <a:ln w="63500" cap="flat">
              <a:solidFill>
                <a:schemeClr val="accent2"/>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353" name="(Kovac et al. in prep)"/>
          <p:cNvSpPr txBox="1"/>
          <p:nvPr/>
        </p:nvSpPr>
        <p:spPr>
          <a:xfrm>
            <a:off x="8789796" y="12500745"/>
            <a:ext cx="4796613"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(Kovac et al. </a:t>
            </a:r>
            <a:r>
              <a:rPr>
                <a:latin typeface="Avenir Book Oblique"/>
                <a:ea typeface="Avenir Book Oblique"/>
                <a:cs typeface="Avenir Book Oblique"/>
                <a:sym typeface="Avenir Book Oblique"/>
              </a:rPr>
              <a:t>in prep</a:t>
            </a:r>
            <a:r>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 name="What about weak lensing ?"/>
          <p:cNvSpPr txBox="1"/>
          <p:nvPr/>
        </p:nvSpPr>
        <p:spPr>
          <a:xfrm>
            <a:off x="13713837" y="4833780"/>
            <a:ext cx="778827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a:defRPr>
                <a:latin typeface="+mj-lt"/>
                <a:ea typeface="+mj-ea"/>
                <a:cs typeface="+mj-cs"/>
                <a:sym typeface="Avenir Book"/>
              </a:defRPr>
            </a:lvl1pPr>
          </a:lstStyle>
          <a:p>
            <a:r>
              <a:t>What about weak lensing ?</a:t>
            </a:r>
          </a:p>
        </p:txBody>
      </p:sp>
      <p:sp>
        <p:nvSpPr>
          <p:cNvPr id="356" name="Constraining feedback suppression  with weak lensing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data</a:t>
            </a:r>
          </a:p>
        </p:txBody>
      </p:sp>
      <p:grpSp>
        <p:nvGrpSpPr>
          <p:cNvPr id="367" name="Group"/>
          <p:cNvGrpSpPr/>
          <p:nvPr/>
        </p:nvGrpSpPr>
        <p:grpSpPr>
          <a:xfrm>
            <a:off x="927100" y="4186165"/>
            <a:ext cx="10774971" cy="8724901"/>
            <a:chOff x="0" y="0"/>
            <a:chExt cx="10774970" cy="8724900"/>
          </a:xfrm>
        </p:grpSpPr>
        <p:sp>
          <p:nvSpPr>
            <p:cNvPr id="357"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58" name="Line"/>
            <p:cNvSpPr/>
            <p:nvPr/>
          </p:nvSpPr>
          <p:spPr>
            <a:xfrm>
              <a:off x="7154726" y="7064894"/>
              <a:ext cx="663206"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59" name="TNG-300"/>
            <p:cNvSpPr txBox="1"/>
            <p:nvPr/>
          </p:nvSpPr>
          <p:spPr>
            <a:xfrm>
              <a:off x="8094797" y="6745806"/>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pic>
          <p:nvPicPr>
            <p:cNvPr id="360" name="Group" descr="Group"/>
            <p:cNvPicPr>
              <a:picLocks noChangeAspect="1"/>
            </p:cNvPicPr>
            <p:nvPr/>
          </p:nvPicPr>
          <p:blipFill>
            <a:blip r:embed="rId2"/>
            <a:srcRect/>
            <a:stretch>
              <a:fillRect/>
            </a:stretch>
          </p:blipFill>
          <p:spPr>
            <a:xfrm>
              <a:off x="0" y="0"/>
              <a:ext cx="10774971" cy="8724900"/>
            </a:xfrm>
            <a:prstGeom prst="rect">
              <a:avLst/>
            </a:prstGeom>
            <a:ln w="12700" cap="flat">
              <a:noFill/>
              <a:miter lim="400000"/>
            </a:ln>
            <a:effectLst/>
          </p:spPr>
        </p:pic>
        <p:sp>
          <p:nvSpPr>
            <p:cNvPr id="361"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62" name="Line"/>
            <p:cNvSpPr/>
            <p:nvPr/>
          </p:nvSpPr>
          <p:spPr>
            <a:xfrm>
              <a:off x="1517110" y="292505"/>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63" name="Line"/>
            <p:cNvSpPr/>
            <p:nvPr/>
          </p:nvSpPr>
          <p:spPr>
            <a:xfrm>
              <a:off x="7231874" y="7100893"/>
              <a:ext cx="663205"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64" name="TNG-300"/>
            <p:cNvSpPr txBox="1"/>
            <p:nvPr/>
          </p:nvSpPr>
          <p:spPr>
            <a:xfrm>
              <a:off x="8171944" y="6781806"/>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sp>
          <p:nvSpPr>
            <p:cNvPr id="365" name="EAGLE"/>
            <p:cNvSpPr txBox="1"/>
            <p:nvPr/>
          </p:nvSpPr>
          <p:spPr>
            <a:xfrm>
              <a:off x="8171944" y="6213406"/>
              <a:ext cx="1355726"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EAGLE</a:t>
              </a:r>
            </a:p>
          </p:txBody>
        </p:sp>
        <p:sp>
          <p:nvSpPr>
            <p:cNvPr id="366" name="Line"/>
            <p:cNvSpPr/>
            <p:nvPr/>
          </p:nvSpPr>
          <p:spPr>
            <a:xfrm>
              <a:off x="7231874" y="6519794"/>
              <a:ext cx="663205" cy="1"/>
            </a:xfrm>
            <a:prstGeom prst="line">
              <a:avLst/>
            </a:prstGeom>
            <a:noFill/>
            <a:ln w="63500" cap="flat">
              <a:solidFill>
                <a:schemeClr val="accent2"/>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 name="Constraining feedback suppression  with weak lensing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data</a:t>
            </a:r>
          </a:p>
        </p:txBody>
      </p:sp>
      <p:grpSp>
        <p:nvGrpSpPr>
          <p:cNvPr id="381" name="Group"/>
          <p:cNvGrpSpPr/>
          <p:nvPr/>
        </p:nvGrpSpPr>
        <p:grpSpPr>
          <a:xfrm>
            <a:off x="927100" y="4186165"/>
            <a:ext cx="10774971" cy="8724901"/>
            <a:chOff x="0" y="0"/>
            <a:chExt cx="10774970" cy="8724900"/>
          </a:xfrm>
        </p:grpSpPr>
        <p:pic>
          <p:nvPicPr>
            <p:cNvPr id="370" name="bcm_erosita_pk.pdf" descr="bcm_erosita_pk.pdf"/>
            <p:cNvPicPr>
              <a:picLocks noChangeAspect="1"/>
            </p:cNvPicPr>
            <p:nvPr/>
          </p:nvPicPr>
          <p:blipFill>
            <a:blip r:embed="rId2"/>
            <a:srcRect/>
            <a:stretch>
              <a:fillRect/>
            </a:stretch>
          </p:blipFill>
          <p:spPr>
            <a:xfrm>
              <a:off x="0" y="0"/>
              <a:ext cx="10774971" cy="8724900"/>
            </a:xfrm>
            <a:prstGeom prst="rect">
              <a:avLst/>
            </a:prstGeom>
            <a:ln w="12700" cap="flat">
              <a:noFill/>
              <a:miter lim="400000"/>
            </a:ln>
            <a:effectLst/>
          </p:spPr>
        </p:pic>
        <p:sp>
          <p:nvSpPr>
            <p:cNvPr id="371" name="Line"/>
            <p:cNvSpPr/>
            <p:nvPr/>
          </p:nvSpPr>
          <p:spPr>
            <a:xfrm>
              <a:off x="1517110" y="292505"/>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noFill/>
            <a:ln w="63500" cap="flat">
              <a:solidFill>
                <a:schemeClr val="accent2"/>
              </a:solidFill>
              <a:custDash>
                <a:ds d="200000" sp="200000"/>
              </a:custDash>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2" name="Shape"/>
            <p:cNvSpPr/>
            <p:nvPr/>
          </p:nvSpPr>
          <p:spPr>
            <a:xfrm>
              <a:off x="1498798" y="191046"/>
              <a:ext cx="9056739" cy="7431328"/>
            </a:xfrm>
            <a:custGeom>
              <a:avLst/>
              <a:gdLst/>
              <a:ahLst/>
              <a:cxnLst>
                <a:cxn ang="0">
                  <a:pos x="wd2" y="hd2"/>
                </a:cxn>
                <a:cxn ang="5400000">
                  <a:pos x="wd2" y="hd2"/>
                </a:cxn>
                <a:cxn ang="10800000">
                  <a:pos x="wd2" y="hd2"/>
                </a:cxn>
                <a:cxn ang="16200000">
                  <a:pos x="wd2" y="hd2"/>
                </a:cxn>
              </a:cxnLst>
              <a:rect l="0" t="0" r="r" b="b"/>
              <a:pathLst>
                <a:path w="21600" h="21600" extrusionOk="0">
                  <a:moveTo>
                    <a:pt x="0" y="522"/>
                  </a:moveTo>
                  <a:lnTo>
                    <a:pt x="3908" y="438"/>
                  </a:lnTo>
                  <a:lnTo>
                    <a:pt x="6799" y="95"/>
                  </a:lnTo>
                  <a:lnTo>
                    <a:pt x="8886" y="0"/>
                  </a:lnTo>
                  <a:lnTo>
                    <a:pt x="11100" y="533"/>
                  </a:lnTo>
                  <a:lnTo>
                    <a:pt x="12711" y="1699"/>
                  </a:lnTo>
                  <a:lnTo>
                    <a:pt x="14778" y="3531"/>
                  </a:lnTo>
                  <a:lnTo>
                    <a:pt x="17333" y="5888"/>
                  </a:lnTo>
                  <a:lnTo>
                    <a:pt x="19635" y="7927"/>
                  </a:lnTo>
                  <a:lnTo>
                    <a:pt x="20751" y="9332"/>
                  </a:lnTo>
                  <a:lnTo>
                    <a:pt x="21582" y="10089"/>
                  </a:lnTo>
                  <a:lnTo>
                    <a:pt x="21600" y="21600"/>
                  </a:lnTo>
                  <a:lnTo>
                    <a:pt x="19809" y="21595"/>
                  </a:lnTo>
                  <a:lnTo>
                    <a:pt x="17479" y="18584"/>
                  </a:lnTo>
                  <a:lnTo>
                    <a:pt x="15956" y="16491"/>
                  </a:lnTo>
                  <a:lnTo>
                    <a:pt x="14493" y="14429"/>
                  </a:lnTo>
                  <a:lnTo>
                    <a:pt x="13171" y="11543"/>
                  </a:lnTo>
                  <a:lnTo>
                    <a:pt x="11570" y="9042"/>
                  </a:lnTo>
                  <a:lnTo>
                    <a:pt x="9895" y="6304"/>
                  </a:lnTo>
                  <a:lnTo>
                    <a:pt x="8197" y="3926"/>
                  </a:lnTo>
                  <a:lnTo>
                    <a:pt x="6394" y="2232"/>
                  </a:lnTo>
                  <a:lnTo>
                    <a:pt x="4712" y="1343"/>
                  </a:lnTo>
                  <a:lnTo>
                    <a:pt x="2597" y="724"/>
                  </a:lnTo>
                  <a:lnTo>
                    <a:pt x="14" y="713"/>
                  </a:lnTo>
                  <a:lnTo>
                    <a:pt x="0" y="522"/>
                  </a:lnTo>
                  <a:close/>
                </a:path>
              </a:pathLst>
            </a:custGeom>
            <a:solidFill>
              <a:schemeClr val="accent6">
                <a:satOff val="15424"/>
                <a:lumOff val="17647"/>
                <a:alpha val="51361"/>
              </a:schemeClr>
            </a:solidFill>
            <a:ln w="25400" cap="flat">
              <a:solidFill>
                <a:schemeClr val="accent6">
                  <a:alpha val="51361"/>
                </a:schemeClr>
              </a:solidFill>
              <a:prstDash val="solid"/>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3"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4" name="Line"/>
            <p:cNvSpPr/>
            <p:nvPr/>
          </p:nvSpPr>
          <p:spPr>
            <a:xfrm>
              <a:off x="1483649" y="364578"/>
              <a:ext cx="9096307" cy="2988264"/>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5" name="Rectangle"/>
            <p:cNvSpPr/>
            <p:nvPr/>
          </p:nvSpPr>
          <p:spPr>
            <a:xfrm>
              <a:off x="1773851" y="4736863"/>
              <a:ext cx="742163" cy="325457"/>
            </a:xfrm>
            <a:prstGeom prst="rect">
              <a:avLst/>
            </a:prstGeom>
            <a:solidFill>
              <a:schemeClr val="accent6">
                <a:satOff val="15424"/>
                <a:lumOff val="17647"/>
                <a:alpha val="53925"/>
              </a:schemeClr>
            </a:solidFill>
            <a:ln w="12700" cap="flat">
              <a:noFill/>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6" name="DES Year 3"/>
            <p:cNvSpPr txBox="1"/>
            <p:nvPr/>
          </p:nvSpPr>
          <p:spPr>
            <a:xfrm>
              <a:off x="2755305" y="4599553"/>
              <a:ext cx="1894815" cy="6254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2800">
                  <a:latin typeface="+mj-lt"/>
                  <a:ea typeface="+mj-ea"/>
                  <a:cs typeface="+mj-cs"/>
                  <a:sym typeface="Avenir Book"/>
                </a:defRPr>
              </a:lvl1pPr>
            </a:lstStyle>
            <a:p>
              <a:r>
                <a:t>DES Year 3</a:t>
              </a:r>
            </a:p>
          </p:txBody>
        </p:sp>
        <p:sp>
          <p:nvSpPr>
            <p:cNvPr id="377" name="Line"/>
            <p:cNvSpPr/>
            <p:nvPr/>
          </p:nvSpPr>
          <p:spPr>
            <a:xfrm>
              <a:off x="7231874" y="7100893"/>
              <a:ext cx="663205" cy="1"/>
            </a:xfrm>
            <a:prstGeom prst="line">
              <a:avLst/>
            </a:prstGeom>
            <a:noFill/>
            <a:ln w="63500" cap="flat">
              <a:solidFill>
                <a:schemeClr val="accent6"/>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sp>
          <p:nvSpPr>
            <p:cNvPr id="378" name="TNG-300"/>
            <p:cNvSpPr txBox="1"/>
            <p:nvPr/>
          </p:nvSpPr>
          <p:spPr>
            <a:xfrm>
              <a:off x="8171944" y="6781806"/>
              <a:ext cx="1729487"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TNG-300</a:t>
              </a:r>
            </a:p>
          </p:txBody>
        </p:sp>
        <p:sp>
          <p:nvSpPr>
            <p:cNvPr id="379" name="EAGLE"/>
            <p:cNvSpPr txBox="1"/>
            <p:nvPr/>
          </p:nvSpPr>
          <p:spPr>
            <a:xfrm>
              <a:off x="8171944" y="6213406"/>
              <a:ext cx="1355726" cy="6635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a:latin typeface="+mj-lt"/>
                  <a:ea typeface="+mj-ea"/>
                  <a:cs typeface="+mj-cs"/>
                  <a:sym typeface="Avenir Book"/>
                </a:defRPr>
              </a:lvl1pPr>
            </a:lstStyle>
            <a:p>
              <a:r>
                <a:t>EAGLE</a:t>
              </a:r>
            </a:p>
          </p:txBody>
        </p:sp>
        <p:sp>
          <p:nvSpPr>
            <p:cNvPr id="380" name="Line"/>
            <p:cNvSpPr/>
            <p:nvPr/>
          </p:nvSpPr>
          <p:spPr>
            <a:xfrm>
              <a:off x="7231874" y="6519794"/>
              <a:ext cx="663205" cy="1"/>
            </a:xfrm>
            <a:prstGeom prst="line">
              <a:avLst/>
            </a:prstGeom>
            <a:noFill/>
            <a:ln w="63500" cap="flat">
              <a:solidFill>
                <a:schemeClr val="accent2"/>
              </a:solidFill>
              <a:prstDash val="sysDot"/>
              <a:miter lim="400000"/>
            </a:ln>
            <a:effectLst/>
          </p:spPr>
          <p:txBody>
            <a:bodyPr wrap="square" lIns="71437" tIns="71437" rIns="71437" bIns="71437" numCol="1" anchor="ctr">
              <a:noAutofit/>
            </a:bodyPr>
            <a:lstStyle/>
            <a:p>
              <a:pPr algn="ctr">
                <a:defRPr sz="3000">
                  <a:solidFill>
                    <a:srgbClr val="FFFFFF"/>
                  </a:solidFill>
                  <a:latin typeface="+mn-lt"/>
                  <a:ea typeface="+mn-ea"/>
                  <a:cs typeface="+mn-cs"/>
                  <a:sym typeface="Helvetica Neue Medium"/>
                </a:defRPr>
              </a:pPr>
              <a:endParaRPr/>
            </a:p>
          </p:txBody>
        </p:sp>
      </p:grpSp>
      <p:sp>
        <p:nvSpPr>
          <p:cNvPr id="382" name="What about weak lensing ?…"/>
          <p:cNvSpPr txBox="1"/>
          <p:nvPr/>
        </p:nvSpPr>
        <p:spPr>
          <a:xfrm>
            <a:off x="13713837" y="4833780"/>
            <a:ext cx="7788276" cy="2733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a:defRPr>
                <a:latin typeface="+mj-lt"/>
                <a:ea typeface="+mj-ea"/>
                <a:cs typeface="+mj-cs"/>
                <a:sym typeface="Avenir Book"/>
              </a:defRPr>
            </a:pPr>
            <a:r>
              <a:t>What about weak lensing ?</a:t>
            </a:r>
          </a:p>
          <a:p>
            <a:pPr>
              <a:defRPr>
                <a:latin typeface="+mj-lt"/>
                <a:ea typeface="+mj-ea"/>
                <a:cs typeface="+mj-cs"/>
                <a:sym typeface="Avenir Book"/>
              </a:defRPr>
            </a:pPr>
            <a:endParaRPr/>
          </a:p>
          <a:p>
            <a:r>
              <a:t>DES Year 3</a:t>
            </a:r>
          </a:p>
        </p:txBody>
      </p:sp>
      <p:sp>
        <p:nvSpPr>
          <p:cNvPr id="383" name="(Bigwood et al 2024)"/>
          <p:cNvSpPr txBox="1"/>
          <p:nvPr/>
        </p:nvSpPr>
        <p:spPr>
          <a:xfrm>
            <a:off x="9941826" y="12419012"/>
            <a:ext cx="4500348"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600">
                <a:latin typeface="+mj-lt"/>
                <a:ea typeface="+mj-ea"/>
                <a:cs typeface="+mj-cs"/>
                <a:sym typeface="Avenir Book"/>
              </a:defRPr>
            </a:lvl1pPr>
          </a:lstStyle>
          <a:p>
            <a:pPr>
              <a:defRPr sz="5000">
                <a:latin typeface="Avenir Heavy"/>
                <a:ea typeface="Avenir Heavy"/>
                <a:cs typeface="Avenir Heavy"/>
                <a:sym typeface="Avenir Heavy"/>
              </a:defRPr>
            </a:pPr>
            <a:r>
              <a:rPr sz="3600">
                <a:latin typeface="+mj-lt"/>
                <a:ea typeface="+mj-ea"/>
                <a:cs typeface="+mj-cs"/>
                <a:sym typeface="Avenir Book"/>
              </a:rPr>
              <a:t> (Bigwood et al 2024)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 name="Shape"/>
          <p:cNvSpPr/>
          <p:nvPr/>
        </p:nvSpPr>
        <p:spPr>
          <a:xfrm>
            <a:off x="2103139" y="4377212"/>
            <a:ext cx="9372354" cy="8118418"/>
          </a:xfrm>
          <a:custGeom>
            <a:avLst/>
            <a:gdLst/>
            <a:ahLst/>
            <a:cxnLst>
              <a:cxn ang="0">
                <a:pos x="wd2" y="hd2"/>
              </a:cxn>
              <a:cxn ang="5400000">
                <a:pos x="wd2" y="hd2"/>
              </a:cxn>
              <a:cxn ang="10800000">
                <a:pos x="wd2" y="hd2"/>
              </a:cxn>
              <a:cxn ang="16200000">
                <a:pos x="wd2" y="hd2"/>
              </a:cxn>
            </a:cxnLst>
            <a:rect l="0" t="0" r="r" b="b"/>
            <a:pathLst>
              <a:path w="21600" h="21600" extrusionOk="0">
                <a:moveTo>
                  <a:pt x="0" y="426"/>
                </a:moveTo>
                <a:lnTo>
                  <a:pt x="4520" y="401"/>
                </a:lnTo>
                <a:lnTo>
                  <a:pt x="7314" y="87"/>
                </a:lnTo>
                <a:lnTo>
                  <a:pt x="9331" y="0"/>
                </a:lnTo>
                <a:lnTo>
                  <a:pt x="11470" y="488"/>
                </a:lnTo>
                <a:lnTo>
                  <a:pt x="13027" y="1555"/>
                </a:lnTo>
                <a:lnTo>
                  <a:pt x="15024" y="3232"/>
                </a:lnTo>
                <a:lnTo>
                  <a:pt x="17493" y="5389"/>
                </a:lnTo>
                <a:lnTo>
                  <a:pt x="19717" y="7256"/>
                </a:lnTo>
                <a:lnTo>
                  <a:pt x="20796" y="8543"/>
                </a:lnTo>
                <a:lnTo>
                  <a:pt x="21599" y="9235"/>
                </a:lnTo>
                <a:lnTo>
                  <a:pt x="21600" y="21600"/>
                </a:lnTo>
                <a:lnTo>
                  <a:pt x="20001" y="20200"/>
                </a:lnTo>
                <a:lnTo>
                  <a:pt x="17961" y="17326"/>
                </a:lnTo>
                <a:lnTo>
                  <a:pt x="14780" y="13793"/>
                </a:lnTo>
                <a:lnTo>
                  <a:pt x="13136" y="10373"/>
                </a:lnTo>
                <a:lnTo>
                  <a:pt x="11924" y="8277"/>
                </a:lnTo>
                <a:lnTo>
                  <a:pt x="10305" y="5771"/>
                </a:lnTo>
                <a:lnTo>
                  <a:pt x="8665" y="3594"/>
                </a:lnTo>
                <a:lnTo>
                  <a:pt x="6923" y="2043"/>
                </a:lnTo>
                <a:lnTo>
                  <a:pt x="5297" y="1230"/>
                </a:lnTo>
                <a:lnTo>
                  <a:pt x="3254" y="663"/>
                </a:lnTo>
                <a:lnTo>
                  <a:pt x="8" y="672"/>
                </a:lnTo>
                <a:lnTo>
                  <a:pt x="0" y="426"/>
                </a:lnTo>
                <a:close/>
              </a:path>
            </a:pathLst>
          </a:custGeom>
          <a:solidFill>
            <a:schemeClr val="accent6"/>
          </a:solidFill>
          <a:ln w="25400">
            <a:solidFill>
              <a:schemeClr val="accent6"/>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86"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87" name="Line"/>
          <p:cNvSpPr/>
          <p:nvPr/>
        </p:nvSpPr>
        <p:spPr>
          <a:xfrm>
            <a:off x="8081826" y="11251059"/>
            <a:ext cx="663206"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88"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pic>
        <p:nvPicPr>
          <p:cNvPr id="389" name="Group" descr="Group"/>
          <p:cNvPicPr>
            <a:picLocks noChangeAspect="1"/>
          </p:cNvPicPr>
          <p:nvPr/>
        </p:nvPicPr>
        <p:blipFill>
          <a:blip r:embed="rId2"/>
          <a:stretch>
            <a:fillRect/>
          </a:stretch>
        </p:blipFill>
        <p:spPr>
          <a:xfrm>
            <a:off x="927100" y="4186165"/>
            <a:ext cx="10774971" cy="8724901"/>
          </a:xfrm>
          <a:prstGeom prst="rect">
            <a:avLst/>
          </a:prstGeom>
          <a:ln w="12700">
            <a:miter lim="400000"/>
          </a:ln>
        </p:spPr>
      </p:pic>
      <p:sp>
        <p:nvSpPr>
          <p:cNvPr id="390" name="Line"/>
          <p:cNvSpPr/>
          <p:nvPr/>
        </p:nvSpPr>
        <p:spPr>
          <a:xfrm>
            <a:off x="2444210" y="4478671"/>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ln w="63500">
            <a:solidFill>
              <a:schemeClr val="accent2"/>
            </a:solidFill>
            <a:custDash>
              <a:ds d="200000" sp="200000"/>
            </a:custDash>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91"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92" name="Constraining feedback suppression  with weak lensing and kSZ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and kSZ data</a:t>
            </a:r>
          </a:p>
        </p:txBody>
      </p:sp>
      <p:sp>
        <p:nvSpPr>
          <p:cNvPr id="393" name="Shape"/>
          <p:cNvSpPr/>
          <p:nvPr/>
        </p:nvSpPr>
        <p:spPr>
          <a:xfrm>
            <a:off x="2425898" y="4377212"/>
            <a:ext cx="9056739" cy="7431328"/>
          </a:xfrm>
          <a:custGeom>
            <a:avLst/>
            <a:gdLst/>
            <a:ahLst/>
            <a:cxnLst>
              <a:cxn ang="0">
                <a:pos x="wd2" y="hd2"/>
              </a:cxn>
              <a:cxn ang="5400000">
                <a:pos x="wd2" y="hd2"/>
              </a:cxn>
              <a:cxn ang="10800000">
                <a:pos x="wd2" y="hd2"/>
              </a:cxn>
              <a:cxn ang="16200000">
                <a:pos x="wd2" y="hd2"/>
              </a:cxn>
            </a:cxnLst>
            <a:rect l="0" t="0" r="r" b="b"/>
            <a:pathLst>
              <a:path w="21600" h="21600" extrusionOk="0">
                <a:moveTo>
                  <a:pt x="0" y="522"/>
                </a:moveTo>
                <a:lnTo>
                  <a:pt x="3908" y="438"/>
                </a:lnTo>
                <a:lnTo>
                  <a:pt x="6799" y="95"/>
                </a:lnTo>
                <a:lnTo>
                  <a:pt x="8886" y="0"/>
                </a:lnTo>
                <a:lnTo>
                  <a:pt x="11100" y="533"/>
                </a:lnTo>
                <a:lnTo>
                  <a:pt x="12711" y="1699"/>
                </a:lnTo>
                <a:lnTo>
                  <a:pt x="14778" y="3531"/>
                </a:lnTo>
                <a:lnTo>
                  <a:pt x="17333" y="5888"/>
                </a:lnTo>
                <a:lnTo>
                  <a:pt x="19635" y="7927"/>
                </a:lnTo>
                <a:lnTo>
                  <a:pt x="20751" y="9332"/>
                </a:lnTo>
                <a:lnTo>
                  <a:pt x="21582" y="10089"/>
                </a:lnTo>
                <a:lnTo>
                  <a:pt x="21600" y="21600"/>
                </a:lnTo>
                <a:lnTo>
                  <a:pt x="19809" y="21595"/>
                </a:lnTo>
                <a:lnTo>
                  <a:pt x="17479" y="18584"/>
                </a:lnTo>
                <a:lnTo>
                  <a:pt x="15956" y="16491"/>
                </a:lnTo>
                <a:lnTo>
                  <a:pt x="14493" y="14429"/>
                </a:lnTo>
                <a:lnTo>
                  <a:pt x="13171" y="11543"/>
                </a:lnTo>
                <a:lnTo>
                  <a:pt x="11570" y="9042"/>
                </a:lnTo>
                <a:lnTo>
                  <a:pt x="9895" y="6304"/>
                </a:lnTo>
                <a:lnTo>
                  <a:pt x="8197" y="3926"/>
                </a:lnTo>
                <a:lnTo>
                  <a:pt x="6394" y="2232"/>
                </a:lnTo>
                <a:lnTo>
                  <a:pt x="4712" y="1343"/>
                </a:lnTo>
                <a:lnTo>
                  <a:pt x="2597" y="724"/>
                </a:lnTo>
                <a:lnTo>
                  <a:pt x="14" y="713"/>
                </a:lnTo>
                <a:lnTo>
                  <a:pt x="0" y="522"/>
                </a:lnTo>
                <a:close/>
              </a:path>
            </a:pathLst>
          </a:custGeom>
          <a:solidFill>
            <a:schemeClr val="accent6">
              <a:satOff val="15424"/>
              <a:lumOff val="17647"/>
              <a:alpha val="51361"/>
            </a:schemeClr>
          </a:solidFill>
          <a:ln w="25400">
            <a:solidFill>
              <a:schemeClr val="accent6">
                <a:alpha val="51361"/>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94" name="Shape"/>
          <p:cNvSpPr/>
          <p:nvPr/>
        </p:nvSpPr>
        <p:spPr>
          <a:xfrm>
            <a:off x="2096591" y="4478221"/>
            <a:ext cx="9404922" cy="7346662"/>
          </a:xfrm>
          <a:custGeom>
            <a:avLst/>
            <a:gdLst/>
            <a:ahLst/>
            <a:cxnLst>
              <a:cxn ang="0">
                <a:pos x="wd2" y="hd2"/>
              </a:cxn>
              <a:cxn ang="5400000">
                <a:pos x="wd2" y="hd2"/>
              </a:cxn>
              <a:cxn ang="10800000">
                <a:pos x="wd2" y="hd2"/>
              </a:cxn>
              <a:cxn ang="16200000">
                <a:pos x="wd2" y="hd2"/>
              </a:cxn>
            </a:cxnLst>
            <a:rect l="0" t="0" r="r" b="b"/>
            <a:pathLst>
              <a:path w="21600" h="21600" extrusionOk="0">
                <a:moveTo>
                  <a:pt x="5" y="85"/>
                </a:moveTo>
                <a:lnTo>
                  <a:pt x="0" y="449"/>
                </a:lnTo>
                <a:lnTo>
                  <a:pt x="2684" y="561"/>
                </a:lnTo>
                <a:lnTo>
                  <a:pt x="5488" y="1205"/>
                </a:lnTo>
                <a:lnTo>
                  <a:pt x="8451" y="3619"/>
                </a:lnTo>
                <a:lnTo>
                  <a:pt x="10337" y="6789"/>
                </a:lnTo>
                <a:lnTo>
                  <a:pt x="11799" y="9891"/>
                </a:lnTo>
                <a:lnTo>
                  <a:pt x="13169" y="13312"/>
                </a:lnTo>
                <a:lnTo>
                  <a:pt x="14607" y="16621"/>
                </a:lnTo>
                <a:lnTo>
                  <a:pt x="16186" y="19127"/>
                </a:lnTo>
                <a:lnTo>
                  <a:pt x="17891" y="21594"/>
                </a:lnTo>
                <a:lnTo>
                  <a:pt x="21600" y="21600"/>
                </a:lnTo>
                <a:lnTo>
                  <a:pt x="21557" y="14820"/>
                </a:lnTo>
                <a:lnTo>
                  <a:pt x="20629" y="14336"/>
                </a:lnTo>
                <a:lnTo>
                  <a:pt x="17989" y="11021"/>
                </a:lnTo>
                <a:lnTo>
                  <a:pt x="16120" y="8674"/>
                </a:lnTo>
                <a:lnTo>
                  <a:pt x="14600" y="6680"/>
                </a:lnTo>
                <a:lnTo>
                  <a:pt x="12653" y="3535"/>
                </a:lnTo>
                <a:lnTo>
                  <a:pt x="10714" y="1557"/>
                </a:lnTo>
                <a:lnTo>
                  <a:pt x="9212" y="606"/>
                </a:lnTo>
                <a:lnTo>
                  <a:pt x="7720" y="231"/>
                </a:lnTo>
                <a:lnTo>
                  <a:pt x="5617" y="91"/>
                </a:lnTo>
                <a:lnTo>
                  <a:pt x="3321" y="0"/>
                </a:lnTo>
                <a:lnTo>
                  <a:pt x="5" y="85"/>
                </a:lnTo>
                <a:close/>
              </a:path>
            </a:pathLst>
          </a:custGeom>
          <a:solidFill>
            <a:schemeClr val="accent6">
              <a:hueOff val="-532886"/>
              <a:satOff val="8757"/>
              <a:lumOff val="-25240"/>
              <a:alpha val="56932"/>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95" name="What about weak lensing ?…"/>
          <p:cNvSpPr txBox="1"/>
          <p:nvPr/>
        </p:nvSpPr>
        <p:spPr>
          <a:xfrm>
            <a:off x="13713837" y="4833780"/>
            <a:ext cx="7788276" cy="2733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a:defRPr>
                <a:latin typeface="+mj-lt"/>
                <a:ea typeface="+mj-ea"/>
                <a:cs typeface="+mj-cs"/>
                <a:sym typeface="Avenir Book"/>
              </a:defRPr>
            </a:pPr>
            <a:r>
              <a:t>What about weak lensing ?</a:t>
            </a:r>
          </a:p>
          <a:p>
            <a:pPr>
              <a:defRPr>
                <a:latin typeface="+mj-lt"/>
                <a:ea typeface="+mj-ea"/>
                <a:cs typeface="+mj-cs"/>
                <a:sym typeface="Avenir Book"/>
              </a:defRPr>
            </a:pPr>
            <a:endParaRPr/>
          </a:p>
          <a:p>
            <a:r>
              <a:t>DES Year 3  + kSZ (ACT)</a:t>
            </a:r>
          </a:p>
        </p:txBody>
      </p:sp>
      <p:sp>
        <p:nvSpPr>
          <p:cNvPr id="396" name="(Bigwood et al 2024)"/>
          <p:cNvSpPr txBox="1"/>
          <p:nvPr/>
        </p:nvSpPr>
        <p:spPr>
          <a:xfrm>
            <a:off x="9941826" y="12419012"/>
            <a:ext cx="4500348"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600">
                <a:latin typeface="+mj-lt"/>
                <a:ea typeface="+mj-ea"/>
                <a:cs typeface="+mj-cs"/>
                <a:sym typeface="Avenir Book"/>
              </a:defRPr>
            </a:lvl1pPr>
          </a:lstStyle>
          <a:p>
            <a:pPr>
              <a:defRPr sz="5000">
                <a:latin typeface="Avenir Heavy"/>
                <a:ea typeface="Avenir Heavy"/>
                <a:cs typeface="Avenir Heavy"/>
                <a:sym typeface="Avenir Heavy"/>
              </a:defRPr>
            </a:pPr>
            <a:r>
              <a:rPr sz="3600">
                <a:latin typeface="+mj-lt"/>
                <a:ea typeface="+mj-ea"/>
                <a:cs typeface="+mj-cs"/>
                <a:sym typeface="Avenir Book"/>
              </a:rPr>
              <a:t> (Bigwood et al 2024)</a:t>
            </a:r>
          </a:p>
        </p:txBody>
      </p:sp>
      <p:sp>
        <p:nvSpPr>
          <p:cNvPr id="397" name="Rectangle"/>
          <p:cNvSpPr/>
          <p:nvPr/>
        </p:nvSpPr>
        <p:spPr>
          <a:xfrm>
            <a:off x="2700951" y="8923028"/>
            <a:ext cx="742163" cy="325457"/>
          </a:xfrm>
          <a:prstGeom prst="rect">
            <a:avLst/>
          </a:prstGeom>
          <a:solidFill>
            <a:schemeClr val="accent6">
              <a:hueOff val="-532886"/>
              <a:satOff val="8757"/>
              <a:lumOff val="-25240"/>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398" name="DES Year 3 + kSZ"/>
          <p:cNvSpPr txBox="1"/>
          <p:nvPr/>
        </p:nvSpPr>
        <p:spPr>
          <a:xfrm>
            <a:off x="3682405" y="8785719"/>
            <a:ext cx="289618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 + kSZ</a:t>
            </a:r>
          </a:p>
        </p:txBody>
      </p:sp>
      <p:sp>
        <p:nvSpPr>
          <p:cNvPr id="399" name="Rectangle"/>
          <p:cNvSpPr/>
          <p:nvPr/>
        </p:nvSpPr>
        <p:spPr>
          <a:xfrm>
            <a:off x="2700951" y="8373188"/>
            <a:ext cx="742163" cy="325457"/>
          </a:xfrm>
          <a:prstGeom prst="rect">
            <a:avLst/>
          </a:prstGeom>
          <a:solidFill>
            <a:schemeClr val="accent6">
              <a:satOff val="15424"/>
              <a:lumOff val="17647"/>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00" name="DES Year 3"/>
          <p:cNvSpPr txBox="1"/>
          <p:nvPr/>
        </p:nvSpPr>
        <p:spPr>
          <a:xfrm>
            <a:off x="3682405" y="8235878"/>
            <a:ext cx="189481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a:t>
            </a:r>
          </a:p>
        </p:txBody>
      </p:sp>
      <p:sp>
        <p:nvSpPr>
          <p:cNvPr id="401"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02"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403"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404"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6" name="joint_ksz_erosita.pdf" descr="joint_ksz_erosita.pdf"/>
          <p:cNvPicPr>
            <a:picLocks noChangeAspect="1"/>
          </p:cNvPicPr>
          <p:nvPr/>
        </p:nvPicPr>
        <p:blipFill>
          <a:blip r:embed="rId2"/>
          <a:srcRect l="53607" t="10568"/>
          <a:stretch>
            <a:fillRect/>
          </a:stretch>
        </p:blipFill>
        <p:spPr>
          <a:xfrm>
            <a:off x="15364803" y="259362"/>
            <a:ext cx="7984866" cy="6955496"/>
          </a:xfrm>
          <a:prstGeom prst="rect">
            <a:avLst/>
          </a:prstGeom>
          <a:ln w="12700">
            <a:miter lim="400000"/>
          </a:ln>
        </p:spPr>
      </p:pic>
      <p:sp>
        <p:nvSpPr>
          <p:cNvPr id="407" name="Shape"/>
          <p:cNvSpPr/>
          <p:nvPr/>
        </p:nvSpPr>
        <p:spPr>
          <a:xfrm>
            <a:off x="2103139" y="4377212"/>
            <a:ext cx="9372354" cy="8118418"/>
          </a:xfrm>
          <a:custGeom>
            <a:avLst/>
            <a:gdLst/>
            <a:ahLst/>
            <a:cxnLst>
              <a:cxn ang="0">
                <a:pos x="wd2" y="hd2"/>
              </a:cxn>
              <a:cxn ang="5400000">
                <a:pos x="wd2" y="hd2"/>
              </a:cxn>
              <a:cxn ang="10800000">
                <a:pos x="wd2" y="hd2"/>
              </a:cxn>
              <a:cxn ang="16200000">
                <a:pos x="wd2" y="hd2"/>
              </a:cxn>
            </a:cxnLst>
            <a:rect l="0" t="0" r="r" b="b"/>
            <a:pathLst>
              <a:path w="21600" h="21600" extrusionOk="0">
                <a:moveTo>
                  <a:pt x="0" y="426"/>
                </a:moveTo>
                <a:lnTo>
                  <a:pt x="4520" y="401"/>
                </a:lnTo>
                <a:lnTo>
                  <a:pt x="7314" y="87"/>
                </a:lnTo>
                <a:lnTo>
                  <a:pt x="9331" y="0"/>
                </a:lnTo>
                <a:lnTo>
                  <a:pt x="11470" y="488"/>
                </a:lnTo>
                <a:lnTo>
                  <a:pt x="13027" y="1555"/>
                </a:lnTo>
                <a:lnTo>
                  <a:pt x="15024" y="3232"/>
                </a:lnTo>
                <a:lnTo>
                  <a:pt x="17493" y="5389"/>
                </a:lnTo>
                <a:lnTo>
                  <a:pt x="19717" y="7256"/>
                </a:lnTo>
                <a:lnTo>
                  <a:pt x="20796" y="8543"/>
                </a:lnTo>
                <a:lnTo>
                  <a:pt x="21599" y="9235"/>
                </a:lnTo>
                <a:lnTo>
                  <a:pt x="21600" y="21600"/>
                </a:lnTo>
                <a:lnTo>
                  <a:pt x="20001" y="20200"/>
                </a:lnTo>
                <a:lnTo>
                  <a:pt x="17961" y="17326"/>
                </a:lnTo>
                <a:lnTo>
                  <a:pt x="14780" y="13793"/>
                </a:lnTo>
                <a:lnTo>
                  <a:pt x="13136" y="10373"/>
                </a:lnTo>
                <a:lnTo>
                  <a:pt x="11924" y="8277"/>
                </a:lnTo>
                <a:lnTo>
                  <a:pt x="10305" y="5771"/>
                </a:lnTo>
                <a:lnTo>
                  <a:pt x="8665" y="3594"/>
                </a:lnTo>
                <a:lnTo>
                  <a:pt x="6923" y="2043"/>
                </a:lnTo>
                <a:lnTo>
                  <a:pt x="5297" y="1230"/>
                </a:lnTo>
                <a:lnTo>
                  <a:pt x="3254" y="663"/>
                </a:lnTo>
                <a:lnTo>
                  <a:pt x="8" y="672"/>
                </a:lnTo>
                <a:lnTo>
                  <a:pt x="0" y="426"/>
                </a:lnTo>
                <a:close/>
              </a:path>
            </a:pathLst>
          </a:custGeom>
          <a:solidFill>
            <a:schemeClr val="accent6"/>
          </a:solidFill>
          <a:ln w="25400">
            <a:solidFill>
              <a:schemeClr val="accent6"/>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08"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09" name="Line"/>
          <p:cNvSpPr/>
          <p:nvPr/>
        </p:nvSpPr>
        <p:spPr>
          <a:xfrm>
            <a:off x="8081826" y="11251059"/>
            <a:ext cx="663206"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0"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pic>
        <p:nvPicPr>
          <p:cNvPr id="411" name="Group" descr="Group"/>
          <p:cNvPicPr>
            <a:picLocks noChangeAspect="1"/>
          </p:cNvPicPr>
          <p:nvPr/>
        </p:nvPicPr>
        <p:blipFill>
          <a:blip r:embed="rId3"/>
          <a:stretch>
            <a:fillRect/>
          </a:stretch>
        </p:blipFill>
        <p:spPr>
          <a:xfrm>
            <a:off x="927100" y="4186165"/>
            <a:ext cx="10774971" cy="8724901"/>
          </a:xfrm>
          <a:prstGeom prst="rect">
            <a:avLst/>
          </a:prstGeom>
          <a:ln w="12700">
            <a:miter lim="400000"/>
          </a:ln>
        </p:spPr>
      </p:pic>
      <p:sp>
        <p:nvSpPr>
          <p:cNvPr id="412"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3" name="Line"/>
          <p:cNvSpPr/>
          <p:nvPr/>
        </p:nvSpPr>
        <p:spPr>
          <a:xfrm>
            <a:off x="2444210" y="4478671"/>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ln w="63500">
            <a:solidFill>
              <a:schemeClr val="accent2"/>
            </a:solidFill>
            <a:custDash>
              <a:ds d="200000" sp="200000"/>
            </a:custDash>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4" name="Shape"/>
          <p:cNvSpPr/>
          <p:nvPr/>
        </p:nvSpPr>
        <p:spPr>
          <a:xfrm>
            <a:off x="2425898" y="4377212"/>
            <a:ext cx="9056739" cy="7431328"/>
          </a:xfrm>
          <a:custGeom>
            <a:avLst/>
            <a:gdLst/>
            <a:ahLst/>
            <a:cxnLst>
              <a:cxn ang="0">
                <a:pos x="wd2" y="hd2"/>
              </a:cxn>
              <a:cxn ang="5400000">
                <a:pos x="wd2" y="hd2"/>
              </a:cxn>
              <a:cxn ang="10800000">
                <a:pos x="wd2" y="hd2"/>
              </a:cxn>
              <a:cxn ang="16200000">
                <a:pos x="wd2" y="hd2"/>
              </a:cxn>
            </a:cxnLst>
            <a:rect l="0" t="0" r="r" b="b"/>
            <a:pathLst>
              <a:path w="21600" h="21600" extrusionOk="0">
                <a:moveTo>
                  <a:pt x="0" y="522"/>
                </a:moveTo>
                <a:lnTo>
                  <a:pt x="3908" y="438"/>
                </a:lnTo>
                <a:lnTo>
                  <a:pt x="6799" y="95"/>
                </a:lnTo>
                <a:lnTo>
                  <a:pt x="8886" y="0"/>
                </a:lnTo>
                <a:lnTo>
                  <a:pt x="11100" y="533"/>
                </a:lnTo>
                <a:lnTo>
                  <a:pt x="12711" y="1699"/>
                </a:lnTo>
                <a:lnTo>
                  <a:pt x="14778" y="3531"/>
                </a:lnTo>
                <a:lnTo>
                  <a:pt x="17333" y="5888"/>
                </a:lnTo>
                <a:lnTo>
                  <a:pt x="19635" y="7927"/>
                </a:lnTo>
                <a:lnTo>
                  <a:pt x="20751" y="9332"/>
                </a:lnTo>
                <a:lnTo>
                  <a:pt x="21582" y="10089"/>
                </a:lnTo>
                <a:lnTo>
                  <a:pt x="21600" y="21600"/>
                </a:lnTo>
                <a:lnTo>
                  <a:pt x="19809" y="21595"/>
                </a:lnTo>
                <a:lnTo>
                  <a:pt x="17479" y="18584"/>
                </a:lnTo>
                <a:lnTo>
                  <a:pt x="15956" y="16491"/>
                </a:lnTo>
                <a:lnTo>
                  <a:pt x="14493" y="14429"/>
                </a:lnTo>
                <a:lnTo>
                  <a:pt x="13171" y="11543"/>
                </a:lnTo>
                <a:lnTo>
                  <a:pt x="11570" y="9042"/>
                </a:lnTo>
                <a:lnTo>
                  <a:pt x="9895" y="6304"/>
                </a:lnTo>
                <a:lnTo>
                  <a:pt x="8197" y="3926"/>
                </a:lnTo>
                <a:lnTo>
                  <a:pt x="6394" y="2232"/>
                </a:lnTo>
                <a:lnTo>
                  <a:pt x="4712" y="1343"/>
                </a:lnTo>
                <a:lnTo>
                  <a:pt x="2597" y="724"/>
                </a:lnTo>
                <a:lnTo>
                  <a:pt x="14" y="713"/>
                </a:lnTo>
                <a:lnTo>
                  <a:pt x="0" y="522"/>
                </a:lnTo>
                <a:close/>
              </a:path>
            </a:pathLst>
          </a:custGeom>
          <a:solidFill>
            <a:schemeClr val="accent6">
              <a:satOff val="15424"/>
              <a:lumOff val="17647"/>
              <a:alpha val="51361"/>
            </a:schemeClr>
          </a:solidFill>
          <a:ln w="25400">
            <a:solidFill>
              <a:schemeClr val="accent6">
                <a:alpha val="51361"/>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5" name="Shape"/>
          <p:cNvSpPr/>
          <p:nvPr/>
        </p:nvSpPr>
        <p:spPr>
          <a:xfrm>
            <a:off x="2096591" y="4478221"/>
            <a:ext cx="9404922" cy="7346662"/>
          </a:xfrm>
          <a:custGeom>
            <a:avLst/>
            <a:gdLst/>
            <a:ahLst/>
            <a:cxnLst>
              <a:cxn ang="0">
                <a:pos x="wd2" y="hd2"/>
              </a:cxn>
              <a:cxn ang="5400000">
                <a:pos x="wd2" y="hd2"/>
              </a:cxn>
              <a:cxn ang="10800000">
                <a:pos x="wd2" y="hd2"/>
              </a:cxn>
              <a:cxn ang="16200000">
                <a:pos x="wd2" y="hd2"/>
              </a:cxn>
            </a:cxnLst>
            <a:rect l="0" t="0" r="r" b="b"/>
            <a:pathLst>
              <a:path w="21600" h="21600" extrusionOk="0">
                <a:moveTo>
                  <a:pt x="5" y="85"/>
                </a:moveTo>
                <a:lnTo>
                  <a:pt x="0" y="449"/>
                </a:lnTo>
                <a:lnTo>
                  <a:pt x="2684" y="561"/>
                </a:lnTo>
                <a:lnTo>
                  <a:pt x="5488" y="1205"/>
                </a:lnTo>
                <a:lnTo>
                  <a:pt x="8451" y="3619"/>
                </a:lnTo>
                <a:lnTo>
                  <a:pt x="10337" y="6789"/>
                </a:lnTo>
                <a:lnTo>
                  <a:pt x="11799" y="9891"/>
                </a:lnTo>
                <a:lnTo>
                  <a:pt x="13169" y="13312"/>
                </a:lnTo>
                <a:lnTo>
                  <a:pt x="14607" y="16621"/>
                </a:lnTo>
                <a:lnTo>
                  <a:pt x="16186" y="19127"/>
                </a:lnTo>
                <a:lnTo>
                  <a:pt x="17891" y="21594"/>
                </a:lnTo>
                <a:lnTo>
                  <a:pt x="21600" y="21600"/>
                </a:lnTo>
                <a:lnTo>
                  <a:pt x="21557" y="14820"/>
                </a:lnTo>
                <a:lnTo>
                  <a:pt x="20629" y="14336"/>
                </a:lnTo>
                <a:lnTo>
                  <a:pt x="17989" y="11021"/>
                </a:lnTo>
                <a:lnTo>
                  <a:pt x="16120" y="8674"/>
                </a:lnTo>
                <a:lnTo>
                  <a:pt x="14600" y="6680"/>
                </a:lnTo>
                <a:lnTo>
                  <a:pt x="12653" y="3535"/>
                </a:lnTo>
                <a:lnTo>
                  <a:pt x="10714" y="1557"/>
                </a:lnTo>
                <a:lnTo>
                  <a:pt x="9212" y="606"/>
                </a:lnTo>
                <a:lnTo>
                  <a:pt x="7720" y="231"/>
                </a:lnTo>
                <a:lnTo>
                  <a:pt x="5617" y="91"/>
                </a:lnTo>
                <a:lnTo>
                  <a:pt x="3321" y="0"/>
                </a:lnTo>
                <a:lnTo>
                  <a:pt x="5" y="85"/>
                </a:lnTo>
                <a:close/>
              </a:path>
            </a:pathLst>
          </a:custGeom>
          <a:solidFill>
            <a:schemeClr val="accent6">
              <a:hueOff val="-532886"/>
              <a:satOff val="8757"/>
              <a:lumOff val="-25240"/>
              <a:alpha val="56932"/>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6" name="(Bigwood et al 2024)"/>
          <p:cNvSpPr txBox="1"/>
          <p:nvPr/>
        </p:nvSpPr>
        <p:spPr>
          <a:xfrm>
            <a:off x="9941826" y="12419012"/>
            <a:ext cx="4500348"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600">
                <a:latin typeface="+mj-lt"/>
                <a:ea typeface="+mj-ea"/>
                <a:cs typeface="+mj-cs"/>
                <a:sym typeface="Avenir Book"/>
              </a:defRPr>
            </a:lvl1pPr>
          </a:lstStyle>
          <a:p>
            <a:pPr>
              <a:defRPr sz="5000">
                <a:latin typeface="Avenir Heavy"/>
                <a:ea typeface="Avenir Heavy"/>
                <a:cs typeface="Avenir Heavy"/>
                <a:sym typeface="Avenir Heavy"/>
              </a:defRPr>
            </a:pPr>
            <a:r>
              <a:rPr sz="3600">
                <a:latin typeface="+mj-lt"/>
                <a:ea typeface="+mj-ea"/>
                <a:cs typeface="+mj-cs"/>
                <a:sym typeface="Avenir Book"/>
              </a:rPr>
              <a:t> (Bigwood et al 2024)</a:t>
            </a:r>
          </a:p>
        </p:txBody>
      </p:sp>
      <p:sp>
        <p:nvSpPr>
          <p:cNvPr id="417" name="Rectangle"/>
          <p:cNvSpPr/>
          <p:nvPr/>
        </p:nvSpPr>
        <p:spPr>
          <a:xfrm>
            <a:off x="2700951" y="8923028"/>
            <a:ext cx="742163" cy="325457"/>
          </a:xfrm>
          <a:prstGeom prst="rect">
            <a:avLst/>
          </a:prstGeom>
          <a:solidFill>
            <a:schemeClr val="accent6">
              <a:hueOff val="-532886"/>
              <a:satOff val="8757"/>
              <a:lumOff val="-25240"/>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18" name="DES Year 3 + kSZ"/>
          <p:cNvSpPr txBox="1"/>
          <p:nvPr/>
        </p:nvSpPr>
        <p:spPr>
          <a:xfrm>
            <a:off x="3682405" y="8785719"/>
            <a:ext cx="289618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 + kSZ</a:t>
            </a:r>
          </a:p>
        </p:txBody>
      </p:sp>
      <p:sp>
        <p:nvSpPr>
          <p:cNvPr id="419" name="Rectangle"/>
          <p:cNvSpPr/>
          <p:nvPr/>
        </p:nvSpPr>
        <p:spPr>
          <a:xfrm>
            <a:off x="2700951" y="8373188"/>
            <a:ext cx="742163" cy="325457"/>
          </a:xfrm>
          <a:prstGeom prst="rect">
            <a:avLst/>
          </a:prstGeom>
          <a:solidFill>
            <a:schemeClr val="accent6">
              <a:satOff val="15424"/>
              <a:lumOff val="17647"/>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20" name="DES Year 3"/>
          <p:cNvSpPr txBox="1"/>
          <p:nvPr/>
        </p:nvSpPr>
        <p:spPr>
          <a:xfrm>
            <a:off x="3682405" y="8235878"/>
            <a:ext cx="189481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a:t>
            </a:r>
          </a:p>
        </p:txBody>
      </p:sp>
      <p:sp>
        <p:nvSpPr>
          <p:cNvPr id="421" name="Constraining feedback suppression  with weak lensing and kSZ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and kSZ data</a:t>
            </a:r>
          </a:p>
        </p:txBody>
      </p:sp>
      <p:sp>
        <p:nvSpPr>
          <p:cNvPr id="422"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23"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424"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425"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1" name="Group" descr="Group"/>
          <p:cNvPicPr>
            <a:picLocks noChangeAspect="1"/>
          </p:cNvPicPr>
          <p:nvPr/>
        </p:nvPicPr>
        <p:blipFill>
          <a:blip r:embed="rId3"/>
          <a:stretch>
            <a:fillRect/>
          </a:stretch>
        </p:blipFill>
        <p:spPr>
          <a:xfrm>
            <a:off x="4203578" y="2602107"/>
            <a:ext cx="19285645" cy="8511786"/>
          </a:xfrm>
          <a:prstGeom prst="rect">
            <a:avLst/>
          </a:prstGeom>
          <a:ln w="12700">
            <a:miter lim="400000"/>
          </a:ln>
        </p:spPr>
      </p:pic>
      <p:sp>
        <p:nvSpPr>
          <p:cNvPr id="142" name="New cosmological surveys unlock small, non-linear, messy scales"/>
          <p:cNvSpPr txBox="1"/>
          <p:nvPr/>
        </p:nvSpPr>
        <p:spPr>
          <a:xfrm>
            <a:off x="631777" y="934071"/>
            <a:ext cx="2328770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New cosmological surveys unlock small, non-linear, messy scales</a:t>
            </a:r>
          </a:p>
        </p:txBody>
      </p:sp>
      <p:sp>
        <p:nvSpPr>
          <p:cNvPr id="143" name="Mellier et al (2025)"/>
          <p:cNvSpPr txBox="1"/>
          <p:nvPr/>
        </p:nvSpPr>
        <p:spPr>
          <a:xfrm>
            <a:off x="19589993" y="11395574"/>
            <a:ext cx="4397935"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Mellier et al (2025)</a:t>
            </a:r>
          </a:p>
        </p:txBody>
      </p:sp>
      <p:sp>
        <p:nvSpPr>
          <p:cNvPr id="144" name="Surveys: weak lensing, galaxy clustering, SZ, X-ray, …."/>
          <p:cNvSpPr txBox="1"/>
          <p:nvPr/>
        </p:nvSpPr>
        <p:spPr>
          <a:xfrm>
            <a:off x="311393" y="12640174"/>
            <a:ext cx="11570945"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spcBef>
                <a:spcPts val="5900"/>
              </a:spcBef>
              <a:defRPr sz="3600">
                <a:latin typeface="+mj-lt"/>
                <a:ea typeface="+mj-ea"/>
                <a:cs typeface="+mj-cs"/>
                <a:sym typeface="Avenir Book"/>
              </a:defRPr>
            </a:pPr>
            <a:r>
              <a:t>Surveys: weak lensing, galaxy clustering, SZ, X-ray,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7" name="joint_ksz_erosita.pdf" descr="joint_ksz_erosita.pdf"/>
          <p:cNvPicPr>
            <a:picLocks noChangeAspect="1"/>
          </p:cNvPicPr>
          <p:nvPr/>
        </p:nvPicPr>
        <p:blipFill>
          <a:blip r:embed="rId2"/>
          <a:srcRect l="53607" t="10568"/>
          <a:stretch>
            <a:fillRect/>
          </a:stretch>
        </p:blipFill>
        <p:spPr>
          <a:xfrm>
            <a:off x="15364803" y="259362"/>
            <a:ext cx="7984866" cy="6955496"/>
          </a:xfrm>
          <a:prstGeom prst="rect">
            <a:avLst/>
          </a:prstGeom>
          <a:ln w="12700">
            <a:miter lim="400000"/>
          </a:ln>
        </p:spPr>
      </p:pic>
      <p:sp>
        <p:nvSpPr>
          <p:cNvPr id="428" name="Shape"/>
          <p:cNvSpPr/>
          <p:nvPr/>
        </p:nvSpPr>
        <p:spPr>
          <a:xfrm>
            <a:off x="16313943" y="472983"/>
            <a:ext cx="6622720" cy="5499183"/>
          </a:xfrm>
          <a:custGeom>
            <a:avLst/>
            <a:gdLst/>
            <a:ahLst/>
            <a:cxnLst>
              <a:cxn ang="0">
                <a:pos x="wd2" y="hd2"/>
              </a:cxn>
              <a:cxn ang="5400000">
                <a:pos x="wd2" y="hd2"/>
              </a:cxn>
              <a:cxn ang="10800000">
                <a:pos x="wd2" y="hd2"/>
              </a:cxn>
              <a:cxn ang="16200000">
                <a:pos x="wd2" y="hd2"/>
              </a:cxn>
            </a:cxnLst>
            <a:rect l="0" t="0" r="r" b="b"/>
            <a:pathLst>
              <a:path w="21600" h="21600" extrusionOk="0">
                <a:moveTo>
                  <a:pt x="0" y="16992"/>
                </a:moveTo>
                <a:lnTo>
                  <a:pt x="3015" y="14759"/>
                </a:lnTo>
                <a:lnTo>
                  <a:pt x="5469" y="12076"/>
                </a:lnTo>
                <a:lnTo>
                  <a:pt x="8074" y="9340"/>
                </a:lnTo>
                <a:lnTo>
                  <a:pt x="10590" y="6006"/>
                </a:lnTo>
                <a:lnTo>
                  <a:pt x="12456" y="3651"/>
                </a:lnTo>
                <a:lnTo>
                  <a:pt x="14504" y="2119"/>
                </a:lnTo>
                <a:lnTo>
                  <a:pt x="16019" y="1402"/>
                </a:lnTo>
                <a:lnTo>
                  <a:pt x="19136" y="0"/>
                </a:lnTo>
                <a:lnTo>
                  <a:pt x="21600" y="41"/>
                </a:lnTo>
                <a:lnTo>
                  <a:pt x="21592" y="9903"/>
                </a:lnTo>
                <a:lnTo>
                  <a:pt x="18978" y="11375"/>
                </a:lnTo>
                <a:lnTo>
                  <a:pt x="16074" y="12874"/>
                </a:lnTo>
                <a:lnTo>
                  <a:pt x="14642" y="14009"/>
                </a:lnTo>
                <a:lnTo>
                  <a:pt x="12065" y="16327"/>
                </a:lnTo>
                <a:lnTo>
                  <a:pt x="10333" y="18408"/>
                </a:lnTo>
                <a:lnTo>
                  <a:pt x="8558" y="20385"/>
                </a:lnTo>
                <a:lnTo>
                  <a:pt x="6650" y="21166"/>
                </a:lnTo>
                <a:lnTo>
                  <a:pt x="4585" y="21600"/>
                </a:lnTo>
                <a:lnTo>
                  <a:pt x="0" y="21600"/>
                </a:lnTo>
                <a:lnTo>
                  <a:pt x="0" y="16992"/>
                </a:lnTo>
                <a:close/>
              </a:path>
            </a:pathLst>
          </a:custGeom>
          <a:solidFill>
            <a:schemeClr val="accent6">
              <a:alpha val="39860"/>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29" name="Shape"/>
          <p:cNvSpPr/>
          <p:nvPr/>
        </p:nvSpPr>
        <p:spPr>
          <a:xfrm>
            <a:off x="2103139" y="4377212"/>
            <a:ext cx="9372354" cy="8118418"/>
          </a:xfrm>
          <a:custGeom>
            <a:avLst/>
            <a:gdLst/>
            <a:ahLst/>
            <a:cxnLst>
              <a:cxn ang="0">
                <a:pos x="wd2" y="hd2"/>
              </a:cxn>
              <a:cxn ang="5400000">
                <a:pos x="wd2" y="hd2"/>
              </a:cxn>
              <a:cxn ang="10800000">
                <a:pos x="wd2" y="hd2"/>
              </a:cxn>
              <a:cxn ang="16200000">
                <a:pos x="wd2" y="hd2"/>
              </a:cxn>
            </a:cxnLst>
            <a:rect l="0" t="0" r="r" b="b"/>
            <a:pathLst>
              <a:path w="21600" h="21600" extrusionOk="0">
                <a:moveTo>
                  <a:pt x="0" y="426"/>
                </a:moveTo>
                <a:lnTo>
                  <a:pt x="4520" y="401"/>
                </a:lnTo>
                <a:lnTo>
                  <a:pt x="7314" y="87"/>
                </a:lnTo>
                <a:lnTo>
                  <a:pt x="9331" y="0"/>
                </a:lnTo>
                <a:lnTo>
                  <a:pt x="11470" y="488"/>
                </a:lnTo>
                <a:lnTo>
                  <a:pt x="13027" y="1555"/>
                </a:lnTo>
                <a:lnTo>
                  <a:pt x="15024" y="3232"/>
                </a:lnTo>
                <a:lnTo>
                  <a:pt x="17493" y="5389"/>
                </a:lnTo>
                <a:lnTo>
                  <a:pt x="19717" y="7256"/>
                </a:lnTo>
                <a:lnTo>
                  <a:pt x="20796" y="8543"/>
                </a:lnTo>
                <a:lnTo>
                  <a:pt x="21599" y="9235"/>
                </a:lnTo>
                <a:lnTo>
                  <a:pt x="21600" y="21600"/>
                </a:lnTo>
                <a:lnTo>
                  <a:pt x="20001" y="20200"/>
                </a:lnTo>
                <a:lnTo>
                  <a:pt x="17961" y="17326"/>
                </a:lnTo>
                <a:lnTo>
                  <a:pt x="14780" y="13793"/>
                </a:lnTo>
                <a:lnTo>
                  <a:pt x="13136" y="10373"/>
                </a:lnTo>
                <a:lnTo>
                  <a:pt x="11924" y="8277"/>
                </a:lnTo>
                <a:lnTo>
                  <a:pt x="10305" y="5771"/>
                </a:lnTo>
                <a:lnTo>
                  <a:pt x="8665" y="3594"/>
                </a:lnTo>
                <a:lnTo>
                  <a:pt x="6923" y="2043"/>
                </a:lnTo>
                <a:lnTo>
                  <a:pt x="5297" y="1230"/>
                </a:lnTo>
                <a:lnTo>
                  <a:pt x="3254" y="663"/>
                </a:lnTo>
                <a:lnTo>
                  <a:pt x="8" y="672"/>
                </a:lnTo>
                <a:lnTo>
                  <a:pt x="0" y="426"/>
                </a:lnTo>
                <a:close/>
              </a:path>
            </a:pathLst>
          </a:custGeom>
          <a:solidFill>
            <a:schemeClr val="accent6"/>
          </a:solidFill>
          <a:ln w="25400">
            <a:solidFill>
              <a:schemeClr val="accent6"/>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0"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1" name="Line"/>
          <p:cNvSpPr/>
          <p:nvPr/>
        </p:nvSpPr>
        <p:spPr>
          <a:xfrm>
            <a:off x="8081826" y="11251059"/>
            <a:ext cx="663206"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2"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pic>
        <p:nvPicPr>
          <p:cNvPr id="433" name="Group" descr="Group"/>
          <p:cNvPicPr>
            <a:picLocks noChangeAspect="1"/>
          </p:cNvPicPr>
          <p:nvPr/>
        </p:nvPicPr>
        <p:blipFill>
          <a:blip r:embed="rId3"/>
          <a:stretch>
            <a:fillRect/>
          </a:stretch>
        </p:blipFill>
        <p:spPr>
          <a:xfrm>
            <a:off x="927100" y="4186165"/>
            <a:ext cx="10774971" cy="8724901"/>
          </a:xfrm>
          <a:prstGeom prst="rect">
            <a:avLst/>
          </a:prstGeom>
          <a:ln w="12700">
            <a:miter lim="400000"/>
          </a:ln>
        </p:spPr>
      </p:pic>
      <p:sp>
        <p:nvSpPr>
          <p:cNvPr id="434"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5" name="Shape"/>
          <p:cNvSpPr/>
          <p:nvPr/>
        </p:nvSpPr>
        <p:spPr>
          <a:xfrm>
            <a:off x="2425898" y="4377212"/>
            <a:ext cx="9056739" cy="7431328"/>
          </a:xfrm>
          <a:custGeom>
            <a:avLst/>
            <a:gdLst/>
            <a:ahLst/>
            <a:cxnLst>
              <a:cxn ang="0">
                <a:pos x="wd2" y="hd2"/>
              </a:cxn>
              <a:cxn ang="5400000">
                <a:pos x="wd2" y="hd2"/>
              </a:cxn>
              <a:cxn ang="10800000">
                <a:pos x="wd2" y="hd2"/>
              </a:cxn>
              <a:cxn ang="16200000">
                <a:pos x="wd2" y="hd2"/>
              </a:cxn>
            </a:cxnLst>
            <a:rect l="0" t="0" r="r" b="b"/>
            <a:pathLst>
              <a:path w="21600" h="21600" extrusionOk="0">
                <a:moveTo>
                  <a:pt x="0" y="522"/>
                </a:moveTo>
                <a:lnTo>
                  <a:pt x="3908" y="438"/>
                </a:lnTo>
                <a:lnTo>
                  <a:pt x="6799" y="95"/>
                </a:lnTo>
                <a:lnTo>
                  <a:pt x="8886" y="0"/>
                </a:lnTo>
                <a:lnTo>
                  <a:pt x="11100" y="533"/>
                </a:lnTo>
                <a:lnTo>
                  <a:pt x="12711" y="1699"/>
                </a:lnTo>
                <a:lnTo>
                  <a:pt x="14778" y="3531"/>
                </a:lnTo>
                <a:lnTo>
                  <a:pt x="17333" y="5888"/>
                </a:lnTo>
                <a:lnTo>
                  <a:pt x="19635" y="7927"/>
                </a:lnTo>
                <a:lnTo>
                  <a:pt x="20751" y="9332"/>
                </a:lnTo>
                <a:lnTo>
                  <a:pt x="21582" y="10089"/>
                </a:lnTo>
                <a:lnTo>
                  <a:pt x="21600" y="21600"/>
                </a:lnTo>
                <a:lnTo>
                  <a:pt x="19809" y="21595"/>
                </a:lnTo>
                <a:lnTo>
                  <a:pt x="17479" y="18584"/>
                </a:lnTo>
                <a:lnTo>
                  <a:pt x="15956" y="16491"/>
                </a:lnTo>
                <a:lnTo>
                  <a:pt x="14493" y="14429"/>
                </a:lnTo>
                <a:lnTo>
                  <a:pt x="13171" y="11543"/>
                </a:lnTo>
                <a:lnTo>
                  <a:pt x="11570" y="9042"/>
                </a:lnTo>
                <a:lnTo>
                  <a:pt x="9895" y="6304"/>
                </a:lnTo>
                <a:lnTo>
                  <a:pt x="8197" y="3926"/>
                </a:lnTo>
                <a:lnTo>
                  <a:pt x="6394" y="2232"/>
                </a:lnTo>
                <a:lnTo>
                  <a:pt x="4712" y="1343"/>
                </a:lnTo>
                <a:lnTo>
                  <a:pt x="2597" y="724"/>
                </a:lnTo>
                <a:lnTo>
                  <a:pt x="14" y="713"/>
                </a:lnTo>
                <a:lnTo>
                  <a:pt x="0" y="522"/>
                </a:lnTo>
                <a:close/>
              </a:path>
            </a:pathLst>
          </a:custGeom>
          <a:solidFill>
            <a:schemeClr val="accent6">
              <a:satOff val="15424"/>
              <a:lumOff val="17647"/>
              <a:alpha val="51361"/>
            </a:schemeClr>
          </a:solidFill>
          <a:ln w="25400">
            <a:solidFill>
              <a:schemeClr val="accent6">
                <a:alpha val="51361"/>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6" name="Line"/>
          <p:cNvSpPr/>
          <p:nvPr/>
        </p:nvSpPr>
        <p:spPr>
          <a:xfrm>
            <a:off x="2444210" y="4478671"/>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ln w="63500">
            <a:solidFill>
              <a:schemeClr val="accent2"/>
            </a:solidFill>
            <a:custDash>
              <a:ds d="200000" sp="200000"/>
            </a:custDash>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7" name="Shape"/>
          <p:cNvSpPr/>
          <p:nvPr/>
        </p:nvSpPr>
        <p:spPr>
          <a:xfrm>
            <a:off x="2096591" y="4478221"/>
            <a:ext cx="9404922" cy="7346662"/>
          </a:xfrm>
          <a:custGeom>
            <a:avLst/>
            <a:gdLst/>
            <a:ahLst/>
            <a:cxnLst>
              <a:cxn ang="0">
                <a:pos x="wd2" y="hd2"/>
              </a:cxn>
              <a:cxn ang="5400000">
                <a:pos x="wd2" y="hd2"/>
              </a:cxn>
              <a:cxn ang="10800000">
                <a:pos x="wd2" y="hd2"/>
              </a:cxn>
              <a:cxn ang="16200000">
                <a:pos x="wd2" y="hd2"/>
              </a:cxn>
            </a:cxnLst>
            <a:rect l="0" t="0" r="r" b="b"/>
            <a:pathLst>
              <a:path w="21600" h="21600" extrusionOk="0">
                <a:moveTo>
                  <a:pt x="5" y="85"/>
                </a:moveTo>
                <a:lnTo>
                  <a:pt x="0" y="449"/>
                </a:lnTo>
                <a:lnTo>
                  <a:pt x="2684" y="561"/>
                </a:lnTo>
                <a:lnTo>
                  <a:pt x="5488" y="1205"/>
                </a:lnTo>
                <a:lnTo>
                  <a:pt x="8451" y="3619"/>
                </a:lnTo>
                <a:lnTo>
                  <a:pt x="10337" y="6789"/>
                </a:lnTo>
                <a:lnTo>
                  <a:pt x="11799" y="9891"/>
                </a:lnTo>
                <a:lnTo>
                  <a:pt x="13169" y="13312"/>
                </a:lnTo>
                <a:lnTo>
                  <a:pt x="14607" y="16621"/>
                </a:lnTo>
                <a:lnTo>
                  <a:pt x="16186" y="19127"/>
                </a:lnTo>
                <a:lnTo>
                  <a:pt x="17891" y="21594"/>
                </a:lnTo>
                <a:lnTo>
                  <a:pt x="21600" y="21600"/>
                </a:lnTo>
                <a:lnTo>
                  <a:pt x="21557" y="14820"/>
                </a:lnTo>
                <a:lnTo>
                  <a:pt x="20629" y="14336"/>
                </a:lnTo>
                <a:lnTo>
                  <a:pt x="17989" y="11021"/>
                </a:lnTo>
                <a:lnTo>
                  <a:pt x="16120" y="8674"/>
                </a:lnTo>
                <a:lnTo>
                  <a:pt x="14600" y="6680"/>
                </a:lnTo>
                <a:lnTo>
                  <a:pt x="12653" y="3535"/>
                </a:lnTo>
                <a:lnTo>
                  <a:pt x="10714" y="1557"/>
                </a:lnTo>
                <a:lnTo>
                  <a:pt x="9212" y="606"/>
                </a:lnTo>
                <a:lnTo>
                  <a:pt x="7720" y="231"/>
                </a:lnTo>
                <a:lnTo>
                  <a:pt x="5617" y="91"/>
                </a:lnTo>
                <a:lnTo>
                  <a:pt x="3321" y="0"/>
                </a:lnTo>
                <a:lnTo>
                  <a:pt x="5" y="85"/>
                </a:lnTo>
                <a:close/>
              </a:path>
            </a:pathLst>
          </a:custGeom>
          <a:solidFill>
            <a:schemeClr val="accent6">
              <a:hueOff val="-532886"/>
              <a:satOff val="8757"/>
              <a:lumOff val="-25240"/>
              <a:alpha val="56932"/>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38" name="(Bigwood et al 2024)"/>
          <p:cNvSpPr txBox="1"/>
          <p:nvPr/>
        </p:nvSpPr>
        <p:spPr>
          <a:xfrm>
            <a:off x="9941826" y="12419012"/>
            <a:ext cx="4500348"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600">
                <a:latin typeface="+mj-lt"/>
                <a:ea typeface="+mj-ea"/>
                <a:cs typeface="+mj-cs"/>
                <a:sym typeface="Avenir Book"/>
              </a:defRPr>
            </a:lvl1pPr>
          </a:lstStyle>
          <a:p>
            <a:pPr>
              <a:defRPr sz="5000">
                <a:latin typeface="Avenir Heavy"/>
                <a:ea typeface="Avenir Heavy"/>
                <a:cs typeface="Avenir Heavy"/>
                <a:sym typeface="Avenir Heavy"/>
              </a:defRPr>
            </a:pPr>
            <a:r>
              <a:rPr sz="3600">
                <a:latin typeface="+mj-lt"/>
                <a:ea typeface="+mj-ea"/>
                <a:cs typeface="+mj-cs"/>
                <a:sym typeface="Avenir Book"/>
              </a:rPr>
              <a:t> (Bigwood et al 2024)</a:t>
            </a:r>
          </a:p>
        </p:txBody>
      </p:sp>
      <p:sp>
        <p:nvSpPr>
          <p:cNvPr id="439" name="Rectangle"/>
          <p:cNvSpPr/>
          <p:nvPr/>
        </p:nvSpPr>
        <p:spPr>
          <a:xfrm>
            <a:off x="2700951" y="8923028"/>
            <a:ext cx="742163" cy="325457"/>
          </a:xfrm>
          <a:prstGeom prst="rect">
            <a:avLst/>
          </a:prstGeom>
          <a:solidFill>
            <a:schemeClr val="accent6">
              <a:hueOff val="-532886"/>
              <a:satOff val="8757"/>
              <a:lumOff val="-25240"/>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40" name="DES Year 3 + kSZ"/>
          <p:cNvSpPr txBox="1"/>
          <p:nvPr/>
        </p:nvSpPr>
        <p:spPr>
          <a:xfrm>
            <a:off x="3682405" y="8785719"/>
            <a:ext cx="289618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 + kSZ</a:t>
            </a:r>
          </a:p>
        </p:txBody>
      </p:sp>
      <p:sp>
        <p:nvSpPr>
          <p:cNvPr id="441" name="Rectangle"/>
          <p:cNvSpPr/>
          <p:nvPr/>
        </p:nvSpPr>
        <p:spPr>
          <a:xfrm>
            <a:off x="2700951" y="8373188"/>
            <a:ext cx="742163" cy="325457"/>
          </a:xfrm>
          <a:prstGeom prst="rect">
            <a:avLst/>
          </a:prstGeom>
          <a:solidFill>
            <a:schemeClr val="accent6">
              <a:satOff val="15424"/>
              <a:lumOff val="17647"/>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42" name="DES Year 3"/>
          <p:cNvSpPr txBox="1"/>
          <p:nvPr/>
        </p:nvSpPr>
        <p:spPr>
          <a:xfrm>
            <a:off x="3682405" y="8235878"/>
            <a:ext cx="189481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a:t>
            </a:r>
          </a:p>
        </p:txBody>
      </p:sp>
      <p:sp>
        <p:nvSpPr>
          <p:cNvPr id="443" name="Constraining feedback suppression  with weak lensing and kSZ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and kSZ data</a:t>
            </a:r>
          </a:p>
        </p:txBody>
      </p:sp>
      <p:sp>
        <p:nvSpPr>
          <p:cNvPr id="444" name="Line"/>
          <p:cNvSpPr/>
          <p:nvPr/>
        </p:nvSpPr>
        <p:spPr>
          <a:xfrm flipH="1">
            <a:off x="12117631" y="4894529"/>
            <a:ext cx="3215670" cy="1305273"/>
          </a:xfrm>
          <a:prstGeom prst="line">
            <a:avLst/>
          </a:prstGeom>
          <a:ln w="190500">
            <a:solidFill>
              <a:schemeClr val="accent6">
                <a:satOff val="15424"/>
                <a:lumOff val="17647"/>
                <a:alpha val="65410"/>
              </a:schemeClr>
            </a:solidFill>
            <a:miter lim="400000"/>
            <a:head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45" name="Shape"/>
          <p:cNvSpPr/>
          <p:nvPr/>
        </p:nvSpPr>
        <p:spPr>
          <a:xfrm>
            <a:off x="16339475" y="1084780"/>
            <a:ext cx="6604132" cy="47613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 y="19022"/>
                </a:lnTo>
                <a:lnTo>
                  <a:pt x="3801" y="17049"/>
                </a:lnTo>
                <a:lnTo>
                  <a:pt x="6835" y="14847"/>
                </a:lnTo>
                <a:lnTo>
                  <a:pt x="8823" y="12677"/>
                </a:lnTo>
                <a:lnTo>
                  <a:pt x="12417" y="8097"/>
                </a:lnTo>
                <a:lnTo>
                  <a:pt x="15998" y="4121"/>
                </a:lnTo>
                <a:lnTo>
                  <a:pt x="18368" y="2636"/>
                </a:lnTo>
                <a:lnTo>
                  <a:pt x="21600" y="0"/>
                </a:lnTo>
                <a:lnTo>
                  <a:pt x="21543" y="10915"/>
                </a:lnTo>
                <a:lnTo>
                  <a:pt x="19004" y="13094"/>
                </a:lnTo>
                <a:lnTo>
                  <a:pt x="16090" y="16131"/>
                </a:lnTo>
                <a:lnTo>
                  <a:pt x="13456" y="17530"/>
                </a:lnTo>
                <a:lnTo>
                  <a:pt x="10807" y="18350"/>
                </a:lnTo>
                <a:lnTo>
                  <a:pt x="8085" y="18961"/>
                </a:lnTo>
                <a:lnTo>
                  <a:pt x="5196" y="19952"/>
                </a:lnTo>
                <a:lnTo>
                  <a:pt x="2057" y="20807"/>
                </a:lnTo>
                <a:lnTo>
                  <a:pt x="0" y="21600"/>
                </a:lnTo>
                <a:close/>
              </a:path>
            </a:pathLst>
          </a:custGeom>
          <a:solidFill>
            <a:schemeClr val="accent6">
              <a:hueOff val="-532886"/>
              <a:satOff val="8757"/>
              <a:lumOff val="-25240"/>
              <a:alpha val="49708"/>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46"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47"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448"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449"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4" name="joint_ksz_erosita.pdf" descr="joint_ksz_erosita.pdf"/>
          <p:cNvPicPr>
            <a:picLocks noChangeAspect="1"/>
          </p:cNvPicPr>
          <p:nvPr/>
        </p:nvPicPr>
        <p:blipFill>
          <a:blip r:embed="rId3"/>
          <a:srcRect l="53607" t="10568" b="5781"/>
          <a:stretch>
            <a:fillRect/>
          </a:stretch>
        </p:blipFill>
        <p:spPr>
          <a:xfrm>
            <a:off x="15364803" y="259362"/>
            <a:ext cx="7984866" cy="6505840"/>
          </a:xfrm>
          <a:prstGeom prst="rect">
            <a:avLst/>
          </a:prstGeom>
          <a:ln w="12700">
            <a:miter lim="400000"/>
          </a:ln>
        </p:spPr>
      </p:pic>
      <p:sp>
        <p:nvSpPr>
          <p:cNvPr id="455" name="Shape"/>
          <p:cNvSpPr/>
          <p:nvPr/>
        </p:nvSpPr>
        <p:spPr>
          <a:xfrm>
            <a:off x="16313943" y="472983"/>
            <a:ext cx="6622720" cy="5499183"/>
          </a:xfrm>
          <a:custGeom>
            <a:avLst/>
            <a:gdLst/>
            <a:ahLst/>
            <a:cxnLst>
              <a:cxn ang="0">
                <a:pos x="wd2" y="hd2"/>
              </a:cxn>
              <a:cxn ang="5400000">
                <a:pos x="wd2" y="hd2"/>
              </a:cxn>
              <a:cxn ang="10800000">
                <a:pos x="wd2" y="hd2"/>
              </a:cxn>
              <a:cxn ang="16200000">
                <a:pos x="wd2" y="hd2"/>
              </a:cxn>
            </a:cxnLst>
            <a:rect l="0" t="0" r="r" b="b"/>
            <a:pathLst>
              <a:path w="21600" h="21600" extrusionOk="0">
                <a:moveTo>
                  <a:pt x="0" y="16992"/>
                </a:moveTo>
                <a:lnTo>
                  <a:pt x="3015" y="14759"/>
                </a:lnTo>
                <a:lnTo>
                  <a:pt x="5469" y="12076"/>
                </a:lnTo>
                <a:lnTo>
                  <a:pt x="8074" y="9340"/>
                </a:lnTo>
                <a:lnTo>
                  <a:pt x="10590" y="6006"/>
                </a:lnTo>
                <a:lnTo>
                  <a:pt x="12456" y="3651"/>
                </a:lnTo>
                <a:lnTo>
                  <a:pt x="14504" y="2119"/>
                </a:lnTo>
                <a:lnTo>
                  <a:pt x="16019" y="1402"/>
                </a:lnTo>
                <a:lnTo>
                  <a:pt x="19136" y="0"/>
                </a:lnTo>
                <a:lnTo>
                  <a:pt x="21600" y="41"/>
                </a:lnTo>
                <a:lnTo>
                  <a:pt x="21592" y="9903"/>
                </a:lnTo>
                <a:lnTo>
                  <a:pt x="18978" y="11375"/>
                </a:lnTo>
                <a:lnTo>
                  <a:pt x="16074" y="12874"/>
                </a:lnTo>
                <a:lnTo>
                  <a:pt x="14642" y="14009"/>
                </a:lnTo>
                <a:lnTo>
                  <a:pt x="12065" y="16327"/>
                </a:lnTo>
                <a:lnTo>
                  <a:pt x="10333" y="18408"/>
                </a:lnTo>
                <a:lnTo>
                  <a:pt x="8558" y="20385"/>
                </a:lnTo>
                <a:lnTo>
                  <a:pt x="6650" y="21166"/>
                </a:lnTo>
                <a:lnTo>
                  <a:pt x="4585" y="21600"/>
                </a:lnTo>
                <a:lnTo>
                  <a:pt x="0" y="21600"/>
                </a:lnTo>
                <a:lnTo>
                  <a:pt x="0" y="16992"/>
                </a:lnTo>
                <a:close/>
              </a:path>
            </a:pathLst>
          </a:custGeom>
          <a:solidFill>
            <a:schemeClr val="accent6">
              <a:alpha val="39860"/>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56" name="Shape"/>
          <p:cNvSpPr/>
          <p:nvPr/>
        </p:nvSpPr>
        <p:spPr>
          <a:xfrm>
            <a:off x="2103139" y="4377212"/>
            <a:ext cx="9372354" cy="8118418"/>
          </a:xfrm>
          <a:custGeom>
            <a:avLst/>
            <a:gdLst/>
            <a:ahLst/>
            <a:cxnLst>
              <a:cxn ang="0">
                <a:pos x="wd2" y="hd2"/>
              </a:cxn>
              <a:cxn ang="5400000">
                <a:pos x="wd2" y="hd2"/>
              </a:cxn>
              <a:cxn ang="10800000">
                <a:pos x="wd2" y="hd2"/>
              </a:cxn>
              <a:cxn ang="16200000">
                <a:pos x="wd2" y="hd2"/>
              </a:cxn>
            </a:cxnLst>
            <a:rect l="0" t="0" r="r" b="b"/>
            <a:pathLst>
              <a:path w="21600" h="21600" extrusionOk="0">
                <a:moveTo>
                  <a:pt x="0" y="426"/>
                </a:moveTo>
                <a:lnTo>
                  <a:pt x="4520" y="401"/>
                </a:lnTo>
                <a:lnTo>
                  <a:pt x="7314" y="87"/>
                </a:lnTo>
                <a:lnTo>
                  <a:pt x="9331" y="0"/>
                </a:lnTo>
                <a:lnTo>
                  <a:pt x="11470" y="488"/>
                </a:lnTo>
                <a:lnTo>
                  <a:pt x="13027" y="1555"/>
                </a:lnTo>
                <a:lnTo>
                  <a:pt x="15024" y="3232"/>
                </a:lnTo>
                <a:lnTo>
                  <a:pt x="17493" y="5389"/>
                </a:lnTo>
                <a:lnTo>
                  <a:pt x="19717" y="7256"/>
                </a:lnTo>
                <a:lnTo>
                  <a:pt x="20796" y="8543"/>
                </a:lnTo>
                <a:lnTo>
                  <a:pt x="21599" y="9235"/>
                </a:lnTo>
                <a:lnTo>
                  <a:pt x="21600" y="21600"/>
                </a:lnTo>
                <a:lnTo>
                  <a:pt x="20001" y="20200"/>
                </a:lnTo>
                <a:lnTo>
                  <a:pt x="17961" y="17326"/>
                </a:lnTo>
                <a:lnTo>
                  <a:pt x="14780" y="13793"/>
                </a:lnTo>
                <a:lnTo>
                  <a:pt x="13136" y="10373"/>
                </a:lnTo>
                <a:lnTo>
                  <a:pt x="11924" y="8277"/>
                </a:lnTo>
                <a:lnTo>
                  <a:pt x="10305" y="5771"/>
                </a:lnTo>
                <a:lnTo>
                  <a:pt x="8665" y="3594"/>
                </a:lnTo>
                <a:lnTo>
                  <a:pt x="6923" y="2043"/>
                </a:lnTo>
                <a:lnTo>
                  <a:pt x="5297" y="1230"/>
                </a:lnTo>
                <a:lnTo>
                  <a:pt x="3254" y="663"/>
                </a:lnTo>
                <a:lnTo>
                  <a:pt x="8" y="672"/>
                </a:lnTo>
                <a:lnTo>
                  <a:pt x="0" y="426"/>
                </a:lnTo>
                <a:close/>
              </a:path>
            </a:pathLst>
          </a:custGeom>
          <a:solidFill>
            <a:schemeClr val="accent6"/>
          </a:solidFill>
          <a:ln w="25400">
            <a:solidFill>
              <a:schemeClr val="accent6"/>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57"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58" name="Line"/>
          <p:cNvSpPr/>
          <p:nvPr/>
        </p:nvSpPr>
        <p:spPr>
          <a:xfrm>
            <a:off x="8081826" y="11251059"/>
            <a:ext cx="663206"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59" name="TNG-300"/>
          <p:cNvSpPr txBox="1"/>
          <p:nvPr/>
        </p:nvSpPr>
        <p:spPr>
          <a:xfrm>
            <a:off x="9021897" y="10931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pic>
        <p:nvPicPr>
          <p:cNvPr id="460" name="Group" descr="Group"/>
          <p:cNvPicPr>
            <a:picLocks noChangeAspect="1"/>
          </p:cNvPicPr>
          <p:nvPr/>
        </p:nvPicPr>
        <p:blipFill>
          <a:blip r:embed="rId4"/>
          <a:stretch>
            <a:fillRect/>
          </a:stretch>
        </p:blipFill>
        <p:spPr>
          <a:xfrm>
            <a:off x="927100" y="4186165"/>
            <a:ext cx="10774971" cy="8724901"/>
          </a:xfrm>
          <a:prstGeom prst="rect">
            <a:avLst/>
          </a:prstGeom>
          <a:ln w="12700">
            <a:miter lim="400000"/>
          </a:ln>
        </p:spPr>
      </p:pic>
      <p:sp>
        <p:nvSpPr>
          <p:cNvPr id="461" name="Line"/>
          <p:cNvSpPr/>
          <p:nvPr/>
        </p:nvSpPr>
        <p:spPr>
          <a:xfrm>
            <a:off x="2410749" y="4550743"/>
            <a:ext cx="9096307" cy="2988265"/>
          </a:xfrm>
          <a:custGeom>
            <a:avLst/>
            <a:gdLst/>
            <a:ahLst/>
            <a:cxnLst>
              <a:cxn ang="0">
                <a:pos x="wd2" y="hd2"/>
              </a:cxn>
              <a:cxn ang="5400000">
                <a:pos x="wd2" y="hd2"/>
              </a:cxn>
              <a:cxn ang="10800000">
                <a:pos x="wd2" y="hd2"/>
              </a:cxn>
              <a:cxn ang="16200000">
                <a:pos x="wd2" y="hd2"/>
              </a:cxn>
            </a:cxnLst>
            <a:rect l="0" t="0" r="r" b="b"/>
            <a:pathLst>
              <a:path w="21600" h="21600" extrusionOk="0">
                <a:moveTo>
                  <a:pt x="0" y="39"/>
                </a:moveTo>
                <a:lnTo>
                  <a:pt x="12773" y="0"/>
                </a:lnTo>
                <a:lnTo>
                  <a:pt x="14790" y="960"/>
                </a:lnTo>
                <a:lnTo>
                  <a:pt x="16566" y="608"/>
                </a:lnTo>
                <a:lnTo>
                  <a:pt x="18403" y="6357"/>
                </a:lnTo>
                <a:lnTo>
                  <a:pt x="20257" y="14107"/>
                </a:lnTo>
                <a:lnTo>
                  <a:pt x="21600" y="21600"/>
                </a:lnTo>
              </a:path>
            </a:pathLst>
          </a:cu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2" name="Line"/>
          <p:cNvSpPr/>
          <p:nvPr/>
        </p:nvSpPr>
        <p:spPr>
          <a:xfrm>
            <a:off x="2444210" y="4478671"/>
            <a:ext cx="9057592" cy="1768232"/>
          </a:xfrm>
          <a:custGeom>
            <a:avLst/>
            <a:gdLst/>
            <a:ahLst/>
            <a:cxnLst>
              <a:cxn ang="0">
                <a:pos x="wd2" y="hd2"/>
              </a:cxn>
              <a:cxn ang="5400000">
                <a:pos x="wd2" y="hd2"/>
              </a:cxn>
              <a:cxn ang="10800000">
                <a:pos x="wd2" y="hd2"/>
              </a:cxn>
              <a:cxn ang="16200000">
                <a:pos x="wd2" y="hd2"/>
              </a:cxn>
            </a:cxnLst>
            <a:rect l="0" t="0" r="r" b="b"/>
            <a:pathLst>
              <a:path w="21600" h="21600" extrusionOk="0">
                <a:moveTo>
                  <a:pt x="0" y="1170"/>
                </a:moveTo>
                <a:lnTo>
                  <a:pt x="13695" y="1234"/>
                </a:lnTo>
                <a:lnTo>
                  <a:pt x="17387" y="1000"/>
                </a:lnTo>
                <a:lnTo>
                  <a:pt x="18383" y="0"/>
                </a:lnTo>
                <a:lnTo>
                  <a:pt x="19972" y="6355"/>
                </a:lnTo>
                <a:lnTo>
                  <a:pt x="20618" y="12778"/>
                </a:lnTo>
                <a:lnTo>
                  <a:pt x="21038" y="17671"/>
                </a:lnTo>
                <a:lnTo>
                  <a:pt x="21600" y="21600"/>
                </a:lnTo>
              </a:path>
            </a:pathLst>
          </a:custGeom>
          <a:ln w="63500">
            <a:solidFill>
              <a:schemeClr val="accent2"/>
            </a:solidFill>
            <a:custDash>
              <a:ds d="200000" sp="200000"/>
            </a:custDash>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3" name="Shape"/>
          <p:cNvSpPr/>
          <p:nvPr/>
        </p:nvSpPr>
        <p:spPr>
          <a:xfrm>
            <a:off x="2425898" y="4377212"/>
            <a:ext cx="9056739" cy="7431328"/>
          </a:xfrm>
          <a:custGeom>
            <a:avLst/>
            <a:gdLst/>
            <a:ahLst/>
            <a:cxnLst>
              <a:cxn ang="0">
                <a:pos x="wd2" y="hd2"/>
              </a:cxn>
              <a:cxn ang="5400000">
                <a:pos x="wd2" y="hd2"/>
              </a:cxn>
              <a:cxn ang="10800000">
                <a:pos x="wd2" y="hd2"/>
              </a:cxn>
              <a:cxn ang="16200000">
                <a:pos x="wd2" y="hd2"/>
              </a:cxn>
            </a:cxnLst>
            <a:rect l="0" t="0" r="r" b="b"/>
            <a:pathLst>
              <a:path w="21600" h="21600" extrusionOk="0">
                <a:moveTo>
                  <a:pt x="0" y="522"/>
                </a:moveTo>
                <a:lnTo>
                  <a:pt x="3908" y="438"/>
                </a:lnTo>
                <a:lnTo>
                  <a:pt x="6799" y="95"/>
                </a:lnTo>
                <a:lnTo>
                  <a:pt x="8886" y="0"/>
                </a:lnTo>
                <a:lnTo>
                  <a:pt x="11100" y="533"/>
                </a:lnTo>
                <a:lnTo>
                  <a:pt x="12711" y="1699"/>
                </a:lnTo>
                <a:lnTo>
                  <a:pt x="14778" y="3531"/>
                </a:lnTo>
                <a:lnTo>
                  <a:pt x="17333" y="5888"/>
                </a:lnTo>
                <a:lnTo>
                  <a:pt x="19635" y="7927"/>
                </a:lnTo>
                <a:lnTo>
                  <a:pt x="20751" y="9332"/>
                </a:lnTo>
                <a:lnTo>
                  <a:pt x="21582" y="10089"/>
                </a:lnTo>
                <a:lnTo>
                  <a:pt x="21600" y="21600"/>
                </a:lnTo>
                <a:lnTo>
                  <a:pt x="19809" y="21595"/>
                </a:lnTo>
                <a:lnTo>
                  <a:pt x="17479" y="18584"/>
                </a:lnTo>
                <a:lnTo>
                  <a:pt x="15956" y="16491"/>
                </a:lnTo>
                <a:lnTo>
                  <a:pt x="14493" y="14429"/>
                </a:lnTo>
                <a:lnTo>
                  <a:pt x="13171" y="11543"/>
                </a:lnTo>
                <a:lnTo>
                  <a:pt x="11570" y="9042"/>
                </a:lnTo>
                <a:lnTo>
                  <a:pt x="9895" y="6304"/>
                </a:lnTo>
                <a:lnTo>
                  <a:pt x="8197" y="3926"/>
                </a:lnTo>
                <a:lnTo>
                  <a:pt x="6394" y="2232"/>
                </a:lnTo>
                <a:lnTo>
                  <a:pt x="4712" y="1343"/>
                </a:lnTo>
                <a:lnTo>
                  <a:pt x="2597" y="724"/>
                </a:lnTo>
                <a:lnTo>
                  <a:pt x="14" y="713"/>
                </a:lnTo>
                <a:lnTo>
                  <a:pt x="0" y="522"/>
                </a:lnTo>
                <a:close/>
              </a:path>
            </a:pathLst>
          </a:custGeom>
          <a:solidFill>
            <a:schemeClr val="accent6">
              <a:satOff val="15424"/>
              <a:lumOff val="17647"/>
              <a:alpha val="51361"/>
            </a:schemeClr>
          </a:solidFill>
          <a:ln w="25400">
            <a:solidFill>
              <a:schemeClr val="accent6">
                <a:alpha val="51361"/>
              </a:schemeClr>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4" name="Shape"/>
          <p:cNvSpPr/>
          <p:nvPr/>
        </p:nvSpPr>
        <p:spPr>
          <a:xfrm>
            <a:off x="2096591" y="4478221"/>
            <a:ext cx="9404922" cy="7346662"/>
          </a:xfrm>
          <a:custGeom>
            <a:avLst/>
            <a:gdLst/>
            <a:ahLst/>
            <a:cxnLst>
              <a:cxn ang="0">
                <a:pos x="wd2" y="hd2"/>
              </a:cxn>
              <a:cxn ang="5400000">
                <a:pos x="wd2" y="hd2"/>
              </a:cxn>
              <a:cxn ang="10800000">
                <a:pos x="wd2" y="hd2"/>
              </a:cxn>
              <a:cxn ang="16200000">
                <a:pos x="wd2" y="hd2"/>
              </a:cxn>
            </a:cxnLst>
            <a:rect l="0" t="0" r="r" b="b"/>
            <a:pathLst>
              <a:path w="21600" h="21600" extrusionOk="0">
                <a:moveTo>
                  <a:pt x="5" y="85"/>
                </a:moveTo>
                <a:lnTo>
                  <a:pt x="0" y="449"/>
                </a:lnTo>
                <a:lnTo>
                  <a:pt x="2684" y="561"/>
                </a:lnTo>
                <a:lnTo>
                  <a:pt x="5488" y="1205"/>
                </a:lnTo>
                <a:lnTo>
                  <a:pt x="8451" y="3619"/>
                </a:lnTo>
                <a:lnTo>
                  <a:pt x="10337" y="6789"/>
                </a:lnTo>
                <a:lnTo>
                  <a:pt x="11799" y="9891"/>
                </a:lnTo>
                <a:lnTo>
                  <a:pt x="13169" y="13312"/>
                </a:lnTo>
                <a:lnTo>
                  <a:pt x="14607" y="16621"/>
                </a:lnTo>
                <a:lnTo>
                  <a:pt x="16186" y="19127"/>
                </a:lnTo>
                <a:lnTo>
                  <a:pt x="17891" y="21594"/>
                </a:lnTo>
                <a:lnTo>
                  <a:pt x="21600" y="21600"/>
                </a:lnTo>
                <a:lnTo>
                  <a:pt x="21557" y="14820"/>
                </a:lnTo>
                <a:lnTo>
                  <a:pt x="20629" y="14336"/>
                </a:lnTo>
                <a:lnTo>
                  <a:pt x="17989" y="11021"/>
                </a:lnTo>
                <a:lnTo>
                  <a:pt x="16120" y="8674"/>
                </a:lnTo>
                <a:lnTo>
                  <a:pt x="14600" y="6680"/>
                </a:lnTo>
                <a:lnTo>
                  <a:pt x="12653" y="3535"/>
                </a:lnTo>
                <a:lnTo>
                  <a:pt x="10714" y="1557"/>
                </a:lnTo>
                <a:lnTo>
                  <a:pt x="9212" y="606"/>
                </a:lnTo>
                <a:lnTo>
                  <a:pt x="7720" y="231"/>
                </a:lnTo>
                <a:lnTo>
                  <a:pt x="5617" y="91"/>
                </a:lnTo>
                <a:lnTo>
                  <a:pt x="3321" y="0"/>
                </a:lnTo>
                <a:lnTo>
                  <a:pt x="5" y="85"/>
                </a:lnTo>
                <a:close/>
              </a:path>
            </a:pathLst>
          </a:custGeom>
          <a:solidFill>
            <a:schemeClr val="accent6">
              <a:hueOff val="-532886"/>
              <a:satOff val="8757"/>
              <a:lumOff val="-25240"/>
              <a:alpha val="56932"/>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5" name="Rectangle"/>
          <p:cNvSpPr/>
          <p:nvPr/>
        </p:nvSpPr>
        <p:spPr>
          <a:xfrm>
            <a:off x="2700951" y="8923028"/>
            <a:ext cx="742163" cy="325457"/>
          </a:xfrm>
          <a:prstGeom prst="rect">
            <a:avLst/>
          </a:prstGeom>
          <a:solidFill>
            <a:schemeClr val="accent6">
              <a:hueOff val="-532886"/>
              <a:satOff val="8757"/>
              <a:lumOff val="-25240"/>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6" name="DES Year 3 + kSZ"/>
          <p:cNvSpPr txBox="1"/>
          <p:nvPr/>
        </p:nvSpPr>
        <p:spPr>
          <a:xfrm>
            <a:off x="3682405" y="8785719"/>
            <a:ext cx="289618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 + kSZ</a:t>
            </a:r>
          </a:p>
        </p:txBody>
      </p:sp>
      <p:sp>
        <p:nvSpPr>
          <p:cNvPr id="467" name="Rectangle"/>
          <p:cNvSpPr/>
          <p:nvPr/>
        </p:nvSpPr>
        <p:spPr>
          <a:xfrm>
            <a:off x="2700951" y="8373188"/>
            <a:ext cx="742163" cy="325457"/>
          </a:xfrm>
          <a:prstGeom prst="rect">
            <a:avLst/>
          </a:prstGeom>
          <a:solidFill>
            <a:schemeClr val="accent6">
              <a:satOff val="15424"/>
              <a:lumOff val="17647"/>
              <a:alpha val="53925"/>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68" name="DES Year 3"/>
          <p:cNvSpPr txBox="1"/>
          <p:nvPr/>
        </p:nvSpPr>
        <p:spPr>
          <a:xfrm>
            <a:off x="3682405" y="8235878"/>
            <a:ext cx="1894815" cy="625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800">
                <a:latin typeface="+mj-lt"/>
                <a:ea typeface="+mj-ea"/>
                <a:cs typeface="+mj-cs"/>
                <a:sym typeface="Avenir Book"/>
              </a:defRPr>
            </a:lvl1pPr>
          </a:lstStyle>
          <a:p>
            <a:r>
              <a:t>DES Year 3</a:t>
            </a:r>
          </a:p>
        </p:txBody>
      </p:sp>
      <p:sp>
        <p:nvSpPr>
          <p:cNvPr id="469" name="Constraining feedback suppression  with weak lensing and kSZ data"/>
          <p:cNvSpPr txBox="1"/>
          <p:nvPr/>
        </p:nvSpPr>
        <p:spPr>
          <a:xfrm>
            <a:off x="931831" y="873117"/>
            <a:ext cx="10269221"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a:latin typeface="+mj-lt"/>
                <a:ea typeface="+mj-ea"/>
                <a:cs typeface="+mj-cs"/>
                <a:sym typeface="Avenir Book"/>
              </a:defRPr>
            </a:pPr>
            <a:r>
              <a:t>Constraining feedback suppression </a:t>
            </a:r>
            <a:br/>
            <a:r>
              <a:t>with weak lensing and kSZ data</a:t>
            </a:r>
          </a:p>
        </p:txBody>
      </p:sp>
      <p:sp>
        <p:nvSpPr>
          <p:cNvPr id="470" name="Line"/>
          <p:cNvSpPr/>
          <p:nvPr/>
        </p:nvSpPr>
        <p:spPr>
          <a:xfrm flipH="1">
            <a:off x="12117631" y="4894529"/>
            <a:ext cx="3215670" cy="1305273"/>
          </a:xfrm>
          <a:prstGeom prst="line">
            <a:avLst/>
          </a:prstGeom>
          <a:ln w="190500">
            <a:solidFill>
              <a:schemeClr val="accent6">
                <a:satOff val="15424"/>
                <a:lumOff val="17647"/>
                <a:alpha val="65410"/>
              </a:schemeClr>
            </a:solidFill>
            <a:miter lim="400000"/>
            <a:head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71" name="Shape"/>
          <p:cNvSpPr/>
          <p:nvPr/>
        </p:nvSpPr>
        <p:spPr>
          <a:xfrm>
            <a:off x="16339475" y="1084780"/>
            <a:ext cx="6604132" cy="47613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 y="19022"/>
                </a:lnTo>
                <a:lnTo>
                  <a:pt x="3801" y="17049"/>
                </a:lnTo>
                <a:lnTo>
                  <a:pt x="6835" y="14847"/>
                </a:lnTo>
                <a:lnTo>
                  <a:pt x="8823" y="12677"/>
                </a:lnTo>
                <a:lnTo>
                  <a:pt x="12417" y="8097"/>
                </a:lnTo>
                <a:lnTo>
                  <a:pt x="15998" y="4121"/>
                </a:lnTo>
                <a:lnTo>
                  <a:pt x="18368" y="2636"/>
                </a:lnTo>
                <a:lnTo>
                  <a:pt x="21600" y="0"/>
                </a:lnTo>
                <a:lnTo>
                  <a:pt x="21543" y="10915"/>
                </a:lnTo>
                <a:lnTo>
                  <a:pt x="19004" y="13094"/>
                </a:lnTo>
                <a:lnTo>
                  <a:pt x="16090" y="16131"/>
                </a:lnTo>
                <a:lnTo>
                  <a:pt x="13456" y="17530"/>
                </a:lnTo>
                <a:lnTo>
                  <a:pt x="10807" y="18350"/>
                </a:lnTo>
                <a:lnTo>
                  <a:pt x="8085" y="18961"/>
                </a:lnTo>
                <a:lnTo>
                  <a:pt x="5196" y="19952"/>
                </a:lnTo>
                <a:lnTo>
                  <a:pt x="2057" y="20807"/>
                </a:lnTo>
                <a:lnTo>
                  <a:pt x="0" y="21600"/>
                </a:lnTo>
                <a:close/>
              </a:path>
            </a:pathLst>
          </a:custGeom>
          <a:solidFill>
            <a:schemeClr val="accent6">
              <a:hueOff val="-532886"/>
              <a:satOff val="8757"/>
              <a:lumOff val="-25240"/>
              <a:alpha val="49708"/>
            </a:schemeClr>
          </a:solidFill>
          <a:ln w="12700">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72" name="Line"/>
          <p:cNvSpPr/>
          <p:nvPr/>
        </p:nvSpPr>
        <p:spPr>
          <a:xfrm flipH="1" flipV="1">
            <a:off x="12113893" y="9477422"/>
            <a:ext cx="1691193" cy="594143"/>
          </a:xfrm>
          <a:prstGeom prst="line">
            <a:avLst/>
          </a:prstGeom>
          <a:ln w="190500">
            <a:solidFill>
              <a:schemeClr val="accent6">
                <a:hueOff val="-532886"/>
                <a:satOff val="8757"/>
                <a:lumOff val="-25240"/>
                <a:alpha val="65410"/>
              </a:schemeClr>
            </a:solidFill>
            <a:miter lim="400000"/>
            <a:headEnd type="triangle"/>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73" name="(Bigwood et al 2024)"/>
          <p:cNvSpPr txBox="1"/>
          <p:nvPr/>
        </p:nvSpPr>
        <p:spPr>
          <a:xfrm>
            <a:off x="9941826" y="12419012"/>
            <a:ext cx="4500348" cy="76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600">
                <a:latin typeface="+mj-lt"/>
                <a:ea typeface="+mj-ea"/>
                <a:cs typeface="+mj-cs"/>
                <a:sym typeface="Avenir Book"/>
              </a:defRPr>
            </a:lvl1pPr>
          </a:lstStyle>
          <a:p>
            <a:pPr>
              <a:defRPr sz="5000">
                <a:latin typeface="Avenir Heavy"/>
                <a:ea typeface="Avenir Heavy"/>
                <a:cs typeface="Avenir Heavy"/>
                <a:sym typeface="Avenir Heavy"/>
              </a:defRPr>
            </a:pPr>
            <a:r>
              <a:rPr sz="3600">
                <a:latin typeface="+mj-lt"/>
                <a:ea typeface="+mj-ea"/>
                <a:cs typeface="+mj-cs"/>
                <a:sym typeface="Avenir Book"/>
              </a:rPr>
              <a:t> (Bigwood et al 2024)</a:t>
            </a:r>
          </a:p>
        </p:txBody>
      </p:sp>
      <p:sp>
        <p:nvSpPr>
          <p:cNvPr id="474" name="Line"/>
          <p:cNvSpPr/>
          <p:nvPr/>
        </p:nvSpPr>
        <p:spPr>
          <a:xfrm>
            <a:off x="8158974" y="11287059"/>
            <a:ext cx="663205" cy="1"/>
          </a:xfrm>
          <a:prstGeom prst="line">
            <a:avLst/>
          </a:prstGeom>
          <a:ln w="63500">
            <a:solidFill>
              <a:schemeClr val="accent6"/>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475" name="TNG-300"/>
          <p:cNvSpPr txBox="1"/>
          <p:nvPr/>
        </p:nvSpPr>
        <p:spPr>
          <a:xfrm>
            <a:off x="9099044" y="10967972"/>
            <a:ext cx="1729487"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TNG-300</a:t>
            </a:r>
          </a:p>
        </p:txBody>
      </p:sp>
      <p:sp>
        <p:nvSpPr>
          <p:cNvPr id="476" name="EAGLE"/>
          <p:cNvSpPr txBox="1"/>
          <p:nvPr/>
        </p:nvSpPr>
        <p:spPr>
          <a:xfrm>
            <a:off x="9099044" y="10399572"/>
            <a:ext cx="1355726" cy="663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EAGLE</a:t>
            </a:r>
          </a:p>
        </p:txBody>
      </p:sp>
      <p:sp>
        <p:nvSpPr>
          <p:cNvPr id="477" name="Line"/>
          <p:cNvSpPr/>
          <p:nvPr/>
        </p:nvSpPr>
        <p:spPr>
          <a:xfrm>
            <a:off x="8158974" y="10705959"/>
            <a:ext cx="663205" cy="1"/>
          </a:xfrm>
          <a:prstGeom prst="line">
            <a:avLst/>
          </a:prstGeom>
          <a:ln w="63500">
            <a:solidFill>
              <a:schemeClr val="accent2"/>
            </a:solidFill>
            <a:prstDash val="sysDot"/>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pic>
        <p:nvPicPr>
          <p:cNvPr id="2" name="Picture 1" descr="A graph of a graph with different colored lines&#10;&#10;AI-generated content may be incorrect.">
            <a:extLst>
              <a:ext uri="{FF2B5EF4-FFF2-40B4-BE49-F238E27FC236}">
                <a16:creationId xmlns:a16="http://schemas.microsoft.com/office/drawing/2014/main" id="{E583790E-9F65-8DFB-CA5E-83D79B9C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0428" y="7093417"/>
            <a:ext cx="8809672" cy="6489175"/>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9" name="Future with Euclid"/>
          <p:cNvSpPr txBox="1"/>
          <p:nvPr/>
        </p:nvSpPr>
        <p:spPr>
          <a:xfrm>
            <a:off x="634477" y="934071"/>
            <a:ext cx="6356942"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Future with Euclid</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 name="Future with Euclid"/>
          <p:cNvSpPr txBox="1"/>
          <p:nvPr/>
        </p:nvSpPr>
        <p:spPr>
          <a:xfrm>
            <a:off x="634477" y="934071"/>
            <a:ext cx="6356942"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Future with Euclid</a:t>
            </a:r>
          </a:p>
        </p:txBody>
      </p:sp>
      <p:pic>
        <p:nvPicPr>
          <p:cNvPr id="482" name="Screenshot 2025-06-11 at 09.36.07.png" descr="Screenshot 2025-06-11 at 09.36.07.png"/>
          <p:cNvPicPr>
            <a:picLocks noChangeAspect="1"/>
          </p:cNvPicPr>
          <p:nvPr/>
        </p:nvPicPr>
        <p:blipFill>
          <a:blip r:embed="rId2"/>
          <a:stretch>
            <a:fillRect/>
          </a:stretch>
        </p:blipFill>
        <p:spPr>
          <a:xfrm>
            <a:off x="739180" y="4810668"/>
            <a:ext cx="8239840" cy="8287654"/>
          </a:xfrm>
          <a:prstGeom prst="rect">
            <a:avLst/>
          </a:prstGeom>
          <a:ln w="12700">
            <a:miter lim="400000"/>
          </a:ln>
        </p:spPr>
      </p:pic>
      <p:pic>
        <p:nvPicPr>
          <p:cNvPr id="483" name="Screenshot 2025-06-11 at 09.36.54.png" descr="Screenshot 2025-06-11 at 09.36.54.png"/>
          <p:cNvPicPr>
            <a:picLocks noChangeAspect="1"/>
          </p:cNvPicPr>
          <p:nvPr/>
        </p:nvPicPr>
        <p:blipFill>
          <a:blip r:embed="rId3"/>
          <a:stretch>
            <a:fillRect/>
          </a:stretch>
        </p:blipFill>
        <p:spPr>
          <a:xfrm>
            <a:off x="10281593" y="370389"/>
            <a:ext cx="13032550" cy="12975222"/>
          </a:xfrm>
          <a:prstGeom prst="rect">
            <a:avLst/>
          </a:prstGeom>
          <a:ln w="12700">
            <a:miter lim="400000"/>
          </a:ln>
        </p:spPr>
      </p:pic>
      <p:sp>
        <p:nvSpPr>
          <p:cNvPr id="484" name="priors"/>
          <p:cNvSpPr txBox="1"/>
          <p:nvPr/>
        </p:nvSpPr>
        <p:spPr>
          <a:xfrm>
            <a:off x="22231891" y="2096678"/>
            <a:ext cx="1121030" cy="66357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a:latin typeface="+mj-lt"/>
                <a:ea typeface="+mj-ea"/>
                <a:cs typeface="+mj-cs"/>
                <a:sym typeface="Avenir Book"/>
              </a:defRPr>
            </a:lvl1pPr>
          </a:lstStyle>
          <a:p>
            <a:r>
              <a:t>priors</a:t>
            </a:r>
          </a:p>
        </p:txBody>
      </p:sp>
      <p:pic>
        <p:nvPicPr>
          <p:cNvPr id="485" name="Screenshot 2025-06-11 at 20.34.48.png" descr="Screenshot 2025-06-11 at 20.34.48.png"/>
          <p:cNvPicPr>
            <a:picLocks noChangeAspect="1"/>
          </p:cNvPicPr>
          <p:nvPr/>
        </p:nvPicPr>
        <p:blipFill>
          <a:blip r:embed="rId4"/>
          <a:srcRect l="4377" t="6085" r="4377" b="11684"/>
          <a:stretch>
            <a:fillRect/>
          </a:stretch>
        </p:blipFill>
        <p:spPr>
          <a:xfrm>
            <a:off x="16483310" y="987214"/>
            <a:ext cx="6825466" cy="288232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7" name="Future: Field-level cosmology"/>
          <p:cNvSpPr txBox="1"/>
          <p:nvPr/>
        </p:nvSpPr>
        <p:spPr>
          <a:xfrm>
            <a:off x="634477" y="934071"/>
            <a:ext cx="6218607"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Future: </a:t>
            </a:r>
            <a:r>
              <a:rPr>
                <a:latin typeface="+mj-lt"/>
                <a:ea typeface="+mj-ea"/>
                <a:cs typeface="+mj-cs"/>
                <a:sym typeface="Avenir Book"/>
              </a:rPr>
              <a:t>Field-level</a:t>
            </a:r>
            <a:br>
              <a:rPr>
                <a:latin typeface="+mj-lt"/>
                <a:ea typeface="+mj-ea"/>
                <a:cs typeface="+mj-cs"/>
                <a:sym typeface="Avenir Book"/>
              </a:rPr>
            </a:br>
            <a:r>
              <a:rPr>
                <a:latin typeface="+mj-lt"/>
                <a:ea typeface="+mj-ea"/>
                <a:cs typeface="+mj-cs"/>
                <a:sym typeface="Avenir Book"/>
              </a:rPr>
              <a:t>cosmology</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9" name="Screenshot 2025-03-04 at 12.00.11.png" descr="Screenshot 2025-03-04 at 12.00.11.png"/>
          <p:cNvPicPr>
            <a:picLocks noChangeAspect="1"/>
          </p:cNvPicPr>
          <p:nvPr/>
        </p:nvPicPr>
        <p:blipFill>
          <a:blip r:embed="rId2"/>
          <a:stretch>
            <a:fillRect/>
          </a:stretch>
        </p:blipFill>
        <p:spPr>
          <a:xfrm>
            <a:off x="9543335" y="-77099"/>
            <a:ext cx="14813893" cy="13920705"/>
          </a:xfrm>
          <a:prstGeom prst="rect">
            <a:avLst/>
          </a:prstGeom>
          <a:ln w="12700">
            <a:miter lim="400000"/>
          </a:ln>
        </p:spPr>
      </p:pic>
      <p:sp>
        <p:nvSpPr>
          <p:cNvPr id="490" name="DM density"/>
          <p:cNvSpPr txBox="1"/>
          <p:nvPr/>
        </p:nvSpPr>
        <p:spPr>
          <a:xfrm>
            <a:off x="7331572" y="2534267"/>
            <a:ext cx="1967180"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DM density</a:t>
            </a:r>
          </a:p>
        </p:txBody>
      </p:sp>
      <p:sp>
        <p:nvSpPr>
          <p:cNvPr id="491" name="Gas density"/>
          <p:cNvSpPr txBox="1"/>
          <p:nvPr/>
        </p:nvSpPr>
        <p:spPr>
          <a:xfrm>
            <a:off x="7319354" y="5960609"/>
            <a:ext cx="1991615"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Gas density</a:t>
            </a:r>
          </a:p>
        </p:txBody>
      </p:sp>
      <p:sp>
        <p:nvSpPr>
          <p:cNvPr id="492" name="Stellar density"/>
          <p:cNvSpPr txBox="1"/>
          <p:nvPr/>
        </p:nvSpPr>
        <p:spPr>
          <a:xfrm>
            <a:off x="6931197" y="9386951"/>
            <a:ext cx="2396110"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Stellar density</a:t>
            </a:r>
          </a:p>
        </p:txBody>
      </p:sp>
      <p:sp>
        <p:nvSpPr>
          <p:cNvPr id="493" name="Temperature"/>
          <p:cNvSpPr txBox="1"/>
          <p:nvPr/>
        </p:nvSpPr>
        <p:spPr>
          <a:xfrm>
            <a:off x="7050894" y="12813293"/>
            <a:ext cx="2156715" cy="638176"/>
          </a:xfrm>
          <a:prstGeom prst="rect">
            <a:avLst/>
          </a:prstGeom>
          <a:solidFill>
            <a:srgbClr val="FFFFFF"/>
          </a:solidFill>
          <a:ln w="38100">
            <a:solidFill>
              <a:srgbClr val="43434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2600"/>
            </a:lvl1pPr>
          </a:lstStyle>
          <a:p>
            <a:r>
              <a:t>Temperature</a:t>
            </a:r>
          </a:p>
        </p:txBody>
      </p:sp>
      <p:sp>
        <p:nvSpPr>
          <p:cNvPr id="494" name="Future: Field-level cosmology"/>
          <p:cNvSpPr txBox="1"/>
          <p:nvPr/>
        </p:nvSpPr>
        <p:spPr>
          <a:xfrm>
            <a:off x="634477" y="934071"/>
            <a:ext cx="6218607" cy="187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Future: </a:t>
            </a:r>
            <a:r>
              <a:rPr>
                <a:latin typeface="+mj-lt"/>
                <a:ea typeface="+mj-ea"/>
                <a:cs typeface="+mj-cs"/>
                <a:sym typeface="Avenir Book"/>
              </a:rPr>
              <a:t>Field-level</a:t>
            </a:r>
            <a:br>
              <a:rPr>
                <a:latin typeface="+mj-lt"/>
                <a:ea typeface="+mj-ea"/>
                <a:cs typeface="+mj-cs"/>
                <a:sym typeface="Avenir Book"/>
              </a:rPr>
            </a:br>
            <a:r>
              <a:rPr>
                <a:latin typeface="+mj-lt"/>
                <a:ea typeface="+mj-ea"/>
                <a:cs typeface="+mj-cs"/>
                <a:sym typeface="Avenir Book"/>
              </a:rPr>
              <a:t>cosmology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hanks!"/>
          <p:cNvSpPr txBox="1">
            <a:spLocks noGrp="1"/>
          </p:cNvSpPr>
          <p:nvPr>
            <p:ph type="ctrTitle"/>
          </p:nvPr>
        </p:nvSpPr>
        <p:spPr>
          <a:xfrm>
            <a:off x="3530761" y="5268428"/>
            <a:ext cx="17322478" cy="2363829"/>
          </a:xfrm>
          <a:prstGeom prst="rect">
            <a:avLst/>
          </a:prstGeom>
        </p:spPr>
        <p:txBody>
          <a:bodyPr anchor="ctr"/>
          <a:lstStyle>
            <a:lvl1pPr>
              <a:defRPr sz="6200">
                <a:latin typeface="Avenir Heavy"/>
                <a:ea typeface="Avenir Heavy"/>
                <a:cs typeface="Avenir Heavy"/>
                <a:sym typeface="Avenir Heavy"/>
              </a:defRPr>
            </a:lvl1pPr>
          </a:lstStyle>
          <a:p>
            <a:r>
              <a:t>Thanks!</a:t>
            </a:r>
          </a:p>
        </p:txBody>
      </p:sp>
      <p:sp>
        <p:nvSpPr>
          <p:cNvPr id="497" name="Lecture 2 — Radiation"/>
          <p:cNvSpPr txBox="1"/>
          <p:nvPr/>
        </p:nvSpPr>
        <p:spPr>
          <a:xfrm>
            <a:off x="12192000" y="12034958"/>
            <a:ext cx="6754495"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Lecture 2 — Radiation</a:t>
            </a:r>
          </a:p>
        </p:txBody>
      </p:sp>
      <p:sp>
        <p:nvSpPr>
          <p:cNvPr id="498" name="Aurel Schneider, UZH"/>
          <p:cNvSpPr txBox="1"/>
          <p:nvPr/>
        </p:nvSpPr>
        <p:spPr>
          <a:xfrm>
            <a:off x="9700729" y="7378241"/>
            <a:ext cx="4982542" cy="80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ctr">
              <a:defRPr sz="3800">
                <a:solidFill>
                  <a:srgbClr val="FFFFFF"/>
                </a:solidFill>
              </a:defRPr>
            </a:lvl1pPr>
          </a:lstStyle>
          <a:p>
            <a:r>
              <a:t>Aurel Schneider, UZH</a:t>
            </a:r>
          </a:p>
        </p:txBody>
      </p:sp>
      <p:pic>
        <p:nvPicPr>
          <p:cNvPr id="499" name="figtest1.jpg" descr="figtest1.jpg"/>
          <p:cNvPicPr>
            <a:picLocks noChangeAspect="1"/>
          </p:cNvPicPr>
          <p:nvPr/>
        </p:nvPicPr>
        <p:blipFill>
          <a:blip r:embed="rId3"/>
          <a:srcRect l="12695" t="27363" r="10364" b="56274"/>
          <a:stretch>
            <a:fillRect/>
          </a:stretch>
        </p:blipFill>
        <p:spPr>
          <a:xfrm>
            <a:off x="-3974" y="163762"/>
            <a:ext cx="24392067" cy="5187205"/>
          </a:xfrm>
          <a:prstGeom prst="rect">
            <a:avLst/>
          </a:prstGeom>
          <a:ln w="12700">
            <a:miter lim="400000"/>
          </a:ln>
        </p:spPr>
      </p:pic>
      <p:pic>
        <p:nvPicPr>
          <p:cNvPr id="500" name="figtest2.jpg" descr="figtest2.jpg"/>
          <p:cNvPicPr>
            <a:picLocks noChangeAspect="1"/>
          </p:cNvPicPr>
          <p:nvPr/>
        </p:nvPicPr>
        <p:blipFill>
          <a:blip r:embed="rId4"/>
          <a:srcRect l="12745" t="23810" r="10177" b="60035"/>
          <a:stretch>
            <a:fillRect/>
          </a:stretch>
        </p:blipFill>
        <p:spPr>
          <a:xfrm>
            <a:off x="-48221" y="8450881"/>
            <a:ext cx="24480594" cy="513073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4" name="smooth_video.mp4" descr="smooth_vide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1265" y="-5621"/>
            <a:ext cx="24466530" cy="13762423"/>
          </a:xfrm>
          <a:prstGeom prst="rect">
            <a:avLst/>
          </a:prstGeom>
          <a:ln w="12700">
            <a:miter lim="400000"/>
          </a:ln>
        </p:spPr>
      </p:pic>
      <p:sp>
        <p:nvSpPr>
          <p:cNvPr id="505" name="New cosmological surveys push into non-linear, messy scales"/>
          <p:cNvSpPr txBox="1"/>
          <p:nvPr/>
        </p:nvSpPr>
        <p:spPr>
          <a:xfrm>
            <a:off x="631777" y="934071"/>
            <a:ext cx="2328770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defRPr>
                <a:solidFill>
                  <a:srgbClr val="FFFFFF"/>
                </a:solidFill>
              </a:defRPr>
            </a:lvl1pPr>
          </a:lstStyle>
          <a:p>
            <a:r>
              <a:t>New cosmological surveys push into non-linear, messy scales</a:t>
            </a:r>
          </a:p>
        </p:txBody>
      </p:sp>
      <p:sp>
        <p:nvSpPr>
          <p:cNvPr id="506" name="DES - Euclid"/>
          <p:cNvSpPr txBox="1"/>
          <p:nvPr/>
        </p:nvSpPr>
        <p:spPr>
          <a:xfrm>
            <a:off x="20423437" y="12491071"/>
            <a:ext cx="390244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defRPr>
                <a:solidFill>
                  <a:srgbClr val="FFFFFF"/>
                </a:solidFill>
                <a:latin typeface="+mj-lt"/>
                <a:ea typeface="+mj-ea"/>
                <a:cs typeface="+mj-cs"/>
                <a:sym typeface="Avenir Book"/>
              </a:defRPr>
            </a:lvl1pPr>
          </a:lstStyle>
          <a:p>
            <a:r>
              <a:t>DES - Euclid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5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04"/>
                </p:tgtEl>
              </p:cMediaNode>
            </p:video>
            <p:seq concurrent="1" prevAc="none" nextAc="seek">
              <p:cTn id="8" restart="whenNotActive" fill="hold" evtFilter="cancelBubble" nodeType="interactiveSeq">
                <p:stCondLst>
                  <p:cond evt="onClick" delay="0">
                    <p:tgtEl>
                      <p:spTgt spid="50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4"/>
                                        </p:tgtEl>
                                      </p:cBhvr>
                                    </p:cmd>
                                  </p:childTnLst>
                                </p:cTn>
                              </p:par>
                            </p:childTnLst>
                          </p:cTn>
                        </p:par>
                      </p:childTnLst>
                    </p:cTn>
                  </p:par>
                </p:childTnLst>
              </p:cTn>
              <p:nextCondLst>
                <p:cond evt="onClick" delay="0">
                  <p:tgtEl>
                    <p:spTgt spid="50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8" name="output.mp4" descr="outpu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973262"/>
            <a:ext cx="24384000" cy="12192001"/>
          </a:xfrm>
          <a:prstGeom prst="rect">
            <a:avLst/>
          </a:prstGeom>
          <a:ln w="12700">
            <a:miter lim="400000"/>
          </a:ln>
        </p:spPr>
      </p:pic>
      <p:sp>
        <p:nvSpPr>
          <p:cNvPr id="149" name="DES (DR2)- Euclid (VIS)"/>
          <p:cNvSpPr txBox="1"/>
          <p:nvPr/>
        </p:nvSpPr>
        <p:spPr>
          <a:xfrm>
            <a:off x="17460269" y="12491071"/>
            <a:ext cx="6865614"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defRPr>
                <a:solidFill>
                  <a:srgbClr val="FFFFFF"/>
                </a:solidFill>
                <a:latin typeface="+mj-lt"/>
                <a:ea typeface="+mj-ea"/>
                <a:cs typeface="+mj-cs"/>
                <a:sym typeface="Avenir Book"/>
              </a:defRPr>
            </a:lvl1pPr>
          </a:lstStyle>
          <a:p>
            <a:r>
              <a:t>DES (DR2)- Euclid (VIS)</a:t>
            </a:r>
          </a:p>
        </p:txBody>
      </p:sp>
      <p:sp>
        <p:nvSpPr>
          <p:cNvPr id="150" name="New cosmological surveys unlock small, non-linear, messy scales"/>
          <p:cNvSpPr txBox="1"/>
          <p:nvPr/>
        </p:nvSpPr>
        <p:spPr>
          <a:xfrm>
            <a:off x="631777" y="934071"/>
            <a:ext cx="2328770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New cosmological surveys unlock small, non-linear, messy scales</a:t>
            </a:r>
          </a:p>
        </p:txBody>
      </p:sp>
      <p:sp>
        <p:nvSpPr>
          <p:cNvPr id="151" name="sky.esa.int"/>
          <p:cNvSpPr txBox="1"/>
          <p:nvPr/>
        </p:nvSpPr>
        <p:spPr>
          <a:xfrm>
            <a:off x="382837" y="12573621"/>
            <a:ext cx="3902446"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defRPr sz="4000">
                <a:solidFill>
                  <a:srgbClr val="FFFFFF"/>
                </a:solidFill>
                <a:latin typeface="+mj-lt"/>
                <a:ea typeface="+mj-ea"/>
                <a:cs typeface="+mj-cs"/>
                <a:sym typeface="Avenir Book"/>
              </a:defRPr>
            </a:lvl1pPr>
          </a:lstStyle>
          <a:p>
            <a:r>
              <a:t>sky.esa.int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1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8"/>
                </p:tgtEl>
              </p:cMediaNode>
            </p:video>
            <p:seq concurrent="1" prevAc="none" nextAc="seek">
              <p:cTn id="8" restart="whenNotActive" fill="hold" evtFilter="cancelBubble" nodeType="interactiveSeq">
                <p:stCondLst>
                  <p:cond evt="onClick" delay="0">
                    <p:tgtEl>
                      <p:spTgt spid="1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8"/>
                                        </p:tgtEl>
                                      </p:cBhvr>
                                    </p:cmd>
                                  </p:childTnLst>
                                </p:cTn>
                              </p:par>
                            </p:childTnLst>
                          </p:cTn>
                        </p:par>
                      </p:childTnLst>
                    </p:cTn>
                  </p:par>
                </p:childTnLst>
              </p:cTn>
              <p:nextCondLst>
                <p:cond evt="onClick" delay="0">
                  <p:tgtEl>
                    <p:spTgt spid="14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5" name="Planck.png" descr="Planck.png"/>
          <p:cNvPicPr>
            <a:picLocks noChangeAspect="1"/>
          </p:cNvPicPr>
          <p:nvPr/>
        </p:nvPicPr>
        <p:blipFill>
          <a:blip r:embed="rId3"/>
          <a:stretch>
            <a:fillRect/>
          </a:stretch>
        </p:blipFill>
        <p:spPr>
          <a:xfrm>
            <a:off x="-794" y="1968500"/>
            <a:ext cx="24384001" cy="12192000"/>
          </a:xfrm>
          <a:prstGeom prst="rect">
            <a:avLst/>
          </a:prstGeom>
          <a:ln w="12700">
            <a:miter lim="400000"/>
          </a:ln>
        </p:spPr>
      </p:pic>
      <p:sp>
        <p:nvSpPr>
          <p:cNvPr id="156" name="New cosmological surveys unlock small, non-linear, messy scales"/>
          <p:cNvSpPr txBox="1"/>
          <p:nvPr/>
        </p:nvSpPr>
        <p:spPr>
          <a:xfrm>
            <a:off x="631777" y="934071"/>
            <a:ext cx="2328770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New cosmological surveys unlock small, non-linear, messy scales</a:t>
            </a:r>
          </a:p>
        </p:txBody>
      </p:sp>
      <p:sp>
        <p:nvSpPr>
          <p:cNvPr id="157" name="Planck"/>
          <p:cNvSpPr txBox="1"/>
          <p:nvPr/>
        </p:nvSpPr>
        <p:spPr>
          <a:xfrm>
            <a:off x="21871237" y="12516471"/>
            <a:ext cx="3902446"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defRPr>
                <a:latin typeface="+mj-lt"/>
                <a:ea typeface="+mj-ea"/>
                <a:cs typeface="+mj-cs"/>
                <a:sym typeface="Avenir Book"/>
              </a:defRPr>
            </a:lvl1pPr>
          </a:lstStyle>
          <a:p>
            <a:r>
              <a:t>Planck</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 name="Modelling is difficult (and potentially unreliable)"/>
          <p:cNvSpPr txBox="1"/>
          <p:nvPr/>
        </p:nvSpPr>
        <p:spPr>
          <a:xfrm>
            <a:off x="631777" y="934071"/>
            <a:ext cx="20935968" cy="1006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is difficult (and potentially unreliable)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5" name="FIG0.png" descr="FIG0.png"/>
          <p:cNvPicPr>
            <a:picLocks noChangeAspect="1"/>
          </p:cNvPicPr>
          <p:nvPr/>
        </p:nvPicPr>
        <p:blipFill>
          <a:blip r:embed="rId3"/>
          <a:stretch>
            <a:fillRect/>
          </a:stretch>
        </p:blipFill>
        <p:spPr>
          <a:xfrm>
            <a:off x="3320096" y="3958673"/>
            <a:ext cx="18288001" cy="9144001"/>
          </a:xfrm>
          <a:prstGeom prst="rect">
            <a:avLst/>
          </a:prstGeom>
          <a:ln w="12700">
            <a:miter lim="400000"/>
          </a:ln>
        </p:spPr>
      </p:pic>
      <p:sp>
        <p:nvSpPr>
          <p:cNvPr id="166" name="Modelling is difficult (and potentially unreliable)…"/>
          <p:cNvSpPr txBox="1"/>
          <p:nvPr/>
        </p:nvSpPr>
        <p:spPr>
          <a:xfrm>
            <a:off x="631777" y="934071"/>
            <a:ext cx="20935968" cy="251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is difficult (and potentially unreliable)</a:t>
            </a:r>
          </a:p>
          <a:p>
            <a:pPr lvl="2">
              <a:spcBef>
                <a:spcPts val="5900"/>
              </a:spcBef>
              <a:defRPr sz="4400">
                <a:latin typeface="+mj-lt"/>
                <a:ea typeface="+mj-ea"/>
                <a:cs typeface="+mj-cs"/>
                <a:sym typeface="Avenir Book"/>
              </a:defRPr>
            </a:pPr>
            <a:r>
              <a:t>Euclid / LSST require precent precision up to k~10 h/Mpc.</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0" name="FIG0.png" descr="FIG0.png"/>
          <p:cNvPicPr>
            <a:picLocks noChangeAspect="1"/>
          </p:cNvPicPr>
          <p:nvPr/>
        </p:nvPicPr>
        <p:blipFill>
          <a:blip r:embed="rId3"/>
          <a:stretch>
            <a:fillRect/>
          </a:stretch>
        </p:blipFill>
        <p:spPr>
          <a:xfrm>
            <a:off x="3320096" y="3958673"/>
            <a:ext cx="18288001" cy="9144001"/>
          </a:xfrm>
          <a:prstGeom prst="rect">
            <a:avLst/>
          </a:prstGeom>
          <a:ln w="12700">
            <a:miter lim="400000"/>
          </a:ln>
        </p:spPr>
      </p:pic>
      <p:sp>
        <p:nvSpPr>
          <p:cNvPr id="171" name="Line"/>
          <p:cNvSpPr/>
          <p:nvPr/>
        </p:nvSpPr>
        <p:spPr>
          <a:xfrm rot="10800000" flipH="1">
            <a:off x="5609984" y="7262603"/>
            <a:ext cx="14173995" cy="6852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99" y="687"/>
                  <a:pt x="5399" y="1019"/>
                  <a:pt x="8098" y="982"/>
                </a:cubicBezTo>
                <a:cubicBezTo>
                  <a:pt x="10778" y="947"/>
                  <a:pt x="13458" y="561"/>
                  <a:pt x="16138" y="1685"/>
                </a:cubicBezTo>
                <a:cubicBezTo>
                  <a:pt x="17466" y="2242"/>
                  <a:pt x="18803" y="3186"/>
                  <a:pt x="20096" y="10272"/>
                </a:cubicBezTo>
                <a:cubicBezTo>
                  <a:pt x="20610" y="13090"/>
                  <a:pt x="21113" y="16867"/>
                  <a:pt x="21600" y="21600"/>
                </a:cubicBezTo>
              </a:path>
            </a:pathLst>
          </a:cu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172" name="Line"/>
          <p:cNvSpPr/>
          <p:nvPr/>
        </p:nvSpPr>
        <p:spPr>
          <a:xfrm>
            <a:off x="5627844" y="7976978"/>
            <a:ext cx="14173994" cy="6852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99" y="687"/>
                  <a:pt x="5399" y="1019"/>
                  <a:pt x="8098" y="982"/>
                </a:cubicBezTo>
                <a:cubicBezTo>
                  <a:pt x="10778" y="947"/>
                  <a:pt x="13458" y="561"/>
                  <a:pt x="16138" y="1685"/>
                </a:cubicBezTo>
                <a:cubicBezTo>
                  <a:pt x="17466" y="2242"/>
                  <a:pt x="18803" y="3186"/>
                  <a:pt x="20096" y="10272"/>
                </a:cubicBezTo>
                <a:cubicBezTo>
                  <a:pt x="20610" y="13090"/>
                  <a:pt x="21113" y="16867"/>
                  <a:pt x="21600" y="21600"/>
                </a:cubicBezTo>
              </a:path>
            </a:pathLst>
          </a:custGeom>
          <a:ln w="50800">
            <a:solidFill>
              <a:schemeClr val="accent5"/>
            </a:solidFill>
            <a:miter lim="400000"/>
          </a:ln>
        </p:spPr>
        <p:txBody>
          <a:bodyPr lIns="71437" tIns="71437" rIns="71437" bIns="71437" anchor="ctr"/>
          <a:lstStyle/>
          <a:p>
            <a:pPr algn="ctr">
              <a:defRPr sz="3000">
                <a:solidFill>
                  <a:srgbClr val="FFFFFF"/>
                </a:solidFill>
                <a:latin typeface="+mn-lt"/>
                <a:ea typeface="+mn-ea"/>
                <a:cs typeface="+mn-cs"/>
                <a:sym typeface="Helvetica Neue Medium"/>
              </a:defRPr>
            </a:pPr>
            <a:endParaRPr/>
          </a:p>
        </p:txBody>
      </p:sp>
      <p:sp>
        <p:nvSpPr>
          <p:cNvPr id="173" name="Agreement between N-body codes…"/>
          <p:cNvSpPr txBox="1"/>
          <p:nvPr/>
        </p:nvSpPr>
        <p:spPr>
          <a:xfrm>
            <a:off x="5781087" y="5318219"/>
            <a:ext cx="12088484" cy="137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nSpc>
                <a:spcPct val="120000"/>
              </a:lnSpc>
              <a:defRPr sz="3200">
                <a:solidFill>
                  <a:schemeClr val="accent5"/>
                </a:solidFill>
              </a:defRPr>
            </a:pPr>
            <a:r>
              <a:t>Agreement between N-body codes </a:t>
            </a:r>
          </a:p>
          <a:p>
            <a:pPr>
              <a:lnSpc>
                <a:spcPct val="120000"/>
              </a:lnSpc>
              <a:defRPr sz="3200">
                <a:solidFill>
                  <a:schemeClr val="accent5"/>
                </a:solidFill>
                <a:latin typeface="+mj-lt"/>
                <a:ea typeface="+mj-ea"/>
                <a:cs typeface="+mj-cs"/>
                <a:sym typeface="Avenir Book"/>
              </a:defRPr>
            </a:pPr>
            <a:r>
              <a:t>(Gadget3, Gadget4, Pkdgrav3, Abacus, CUBEP3M, Ramses)</a:t>
            </a:r>
          </a:p>
        </p:txBody>
      </p:sp>
      <p:sp>
        <p:nvSpPr>
          <p:cNvPr id="174" name="Modelling is difficult (and potentially unreliable)…"/>
          <p:cNvSpPr txBox="1"/>
          <p:nvPr/>
        </p:nvSpPr>
        <p:spPr>
          <a:xfrm>
            <a:off x="631777" y="934071"/>
            <a:ext cx="20935968" cy="251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is difficult (and potentially unreliable)</a:t>
            </a:r>
          </a:p>
          <a:p>
            <a:pPr lvl="2">
              <a:spcBef>
                <a:spcPts val="5900"/>
              </a:spcBef>
              <a:defRPr sz="4400">
                <a:latin typeface="+mj-lt"/>
                <a:ea typeface="+mj-ea"/>
                <a:cs typeface="+mj-cs"/>
                <a:sym typeface="Avenir Book"/>
              </a:defRPr>
            </a:pPr>
            <a:r>
              <a:t>Euclid / LSST require precent precision up to k~10 h/Mpc.</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 name="FIG1.png" descr="FIG1.png"/>
          <p:cNvPicPr>
            <a:picLocks noChangeAspect="1"/>
          </p:cNvPicPr>
          <p:nvPr/>
        </p:nvPicPr>
        <p:blipFill>
          <a:blip r:embed="rId3"/>
          <a:stretch>
            <a:fillRect/>
          </a:stretch>
        </p:blipFill>
        <p:spPr>
          <a:xfrm>
            <a:off x="3315890" y="3964781"/>
            <a:ext cx="18288001" cy="9144001"/>
          </a:xfrm>
          <a:prstGeom prst="rect">
            <a:avLst/>
          </a:prstGeom>
          <a:ln w="12700">
            <a:miter lim="400000"/>
          </a:ln>
        </p:spPr>
      </p:pic>
      <p:sp>
        <p:nvSpPr>
          <p:cNvPr id="179" name="Agreement between hydro simulations…"/>
          <p:cNvSpPr txBox="1"/>
          <p:nvPr/>
        </p:nvSpPr>
        <p:spPr>
          <a:xfrm>
            <a:off x="5781087" y="5318219"/>
            <a:ext cx="12821826" cy="137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nSpc>
                <a:spcPct val="120000"/>
              </a:lnSpc>
              <a:defRPr sz="3200">
                <a:solidFill>
                  <a:srgbClr val="942193"/>
                </a:solidFill>
              </a:defRPr>
            </a:pPr>
            <a:r>
              <a:t>Agreement between hydro simulations </a:t>
            </a:r>
          </a:p>
          <a:p>
            <a:pPr>
              <a:lnSpc>
                <a:spcPct val="120000"/>
              </a:lnSpc>
              <a:defRPr sz="3200">
                <a:solidFill>
                  <a:srgbClr val="942193"/>
                </a:solidFill>
                <a:latin typeface="+mj-lt"/>
                <a:ea typeface="+mj-ea"/>
                <a:cs typeface="+mj-cs"/>
                <a:sym typeface="Avenir Book"/>
              </a:defRPr>
            </a:pPr>
            <a:r>
              <a:t>(OWLS, CosmoOWLS, BAHAMAS, Illustris, TNG, Eagle, H-AGN)</a:t>
            </a:r>
          </a:p>
        </p:txBody>
      </p:sp>
      <p:sp>
        <p:nvSpPr>
          <p:cNvPr id="180" name="Modelling is difficult (and potentially unreliable)…"/>
          <p:cNvSpPr txBox="1"/>
          <p:nvPr/>
        </p:nvSpPr>
        <p:spPr>
          <a:xfrm>
            <a:off x="631777" y="934071"/>
            <a:ext cx="20935968" cy="251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r>
              <a:t>Modelling is difficult (and potentially unreliable)</a:t>
            </a:r>
          </a:p>
          <a:p>
            <a:pPr lvl="2">
              <a:spcBef>
                <a:spcPts val="5900"/>
              </a:spcBef>
              <a:defRPr sz="4400">
                <a:latin typeface="+mj-lt"/>
                <a:ea typeface="+mj-ea"/>
                <a:cs typeface="+mj-cs"/>
                <a:sym typeface="Avenir Book"/>
              </a:defRPr>
            </a:pPr>
            <a:r>
              <a:t>Euclid / LSST require precent precision up to k~10 h/Mpc.</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venir Book"/>
        <a:ea typeface="Avenir Book"/>
        <a:cs typeface="Avenir Book"/>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venir Book"/>
        <a:ea typeface="Avenir Book"/>
        <a:cs typeface="Avenir Book"/>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1619</Words>
  <Application>Microsoft Macintosh PowerPoint</Application>
  <PresentationFormat>Custom</PresentationFormat>
  <Paragraphs>200</Paragraphs>
  <Slides>37</Slides>
  <Notes>18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Avenir Book Oblique</vt:lpstr>
      <vt:lpstr>Avenir Heavy</vt:lpstr>
      <vt:lpstr>Cambria Math</vt:lpstr>
      <vt:lpstr>Helvetica Neue</vt:lpstr>
      <vt:lpstr>Helvetica Neue Light</vt:lpstr>
      <vt:lpstr>Black</vt:lpstr>
      <vt:lpstr>Cosmology at small scales: combining probes with baryonification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Aurel Schneider</cp:lastModifiedBy>
  <cp:revision>2</cp:revision>
  <dcterms:modified xsi:type="dcterms:W3CDTF">2025-06-12T05:03:34Z</dcterms:modified>
</cp:coreProperties>
</file>