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64" r:id="rId3"/>
    <p:sldMasterId id="2147483676" r:id="rId4"/>
  </p:sldMasterIdLst>
  <p:notesMasterIdLst>
    <p:notesMasterId r:id="rId75"/>
  </p:notesMasterIdLst>
  <p:sldIdLst>
    <p:sldId id="257" r:id="rId5"/>
    <p:sldId id="498" r:id="rId6"/>
    <p:sldId id="598" r:id="rId7"/>
    <p:sldId id="575" r:id="rId8"/>
    <p:sldId id="599" r:id="rId9"/>
    <p:sldId id="600" r:id="rId10"/>
    <p:sldId id="596" r:id="rId11"/>
    <p:sldId id="601" r:id="rId12"/>
    <p:sldId id="602" r:id="rId13"/>
    <p:sldId id="603" r:id="rId14"/>
    <p:sldId id="605" r:id="rId15"/>
    <p:sldId id="658" r:id="rId16"/>
    <p:sldId id="659" r:id="rId17"/>
    <p:sldId id="607" r:id="rId18"/>
    <p:sldId id="622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9" r:id="rId29"/>
    <p:sldId id="618" r:id="rId30"/>
    <p:sldId id="620" r:id="rId31"/>
    <p:sldId id="623" r:id="rId32"/>
    <p:sldId id="666" r:id="rId33"/>
    <p:sldId id="621" r:id="rId34"/>
    <p:sldId id="627" r:id="rId35"/>
    <p:sldId id="625" r:id="rId36"/>
    <p:sldId id="672" r:id="rId37"/>
    <p:sldId id="631" r:id="rId38"/>
    <p:sldId id="673" r:id="rId39"/>
    <p:sldId id="674" r:id="rId40"/>
    <p:sldId id="675" r:id="rId41"/>
    <p:sldId id="676" r:id="rId42"/>
    <p:sldId id="677" r:id="rId43"/>
    <p:sldId id="629" r:id="rId44"/>
    <p:sldId id="670" r:id="rId45"/>
    <p:sldId id="669" r:id="rId46"/>
    <p:sldId id="638" r:id="rId47"/>
    <p:sldId id="640" r:id="rId48"/>
    <p:sldId id="667" r:id="rId49"/>
    <p:sldId id="679" r:id="rId50"/>
    <p:sldId id="680" r:id="rId51"/>
    <p:sldId id="641" r:id="rId52"/>
    <p:sldId id="642" r:id="rId53"/>
    <p:sldId id="643" r:id="rId54"/>
    <p:sldId id="653" r:id="rId55"/>
    <p:sldId id="654" r:id="rId56"/>
    <p:sldId id="656" r:id="rId57"/>
    <p:sldId id="646" r:id="rId58"/>
    <p:sldId id="671" r:id="rId59"/>
    <p:sldId id="647" r:id="rId60"/>
    <p:sldId id="661" r:id="rId61"/>
    <p:sldId id="662" r:id="rId62"/>
    <p:sldId id="648" r:id="rId63"/>
    <p:sldId id="665" r:id="rId64"/>
    <p:sldId id="681" r:id="rId65"/>
    <p:sldId id="635" r:id="rId66"/>
    <p:sldId id="663" r:id="rId67"/>
    <p:sldId id="664" r:id="rId68"/>
    <p:sldId id="668" r:id="rId69"/>
    <p:sldId id="303" r:id="rId70"/>
    <p:sldId id="639" r:id="rId71"/>
    <p:sldId id="655" r:id="rId72"/>
    <p:sldId id="649" r:id="rId73"/>
    <p:sldId id="660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F4B183"/>
    <a:srgbClr val="F2A12A"/>
    <a:srgbClr val="D54442"/>
    <a:srgbClr val="98C356"/>
    <a:srgbClr val="3973CE"/>
    <a:srgbClr val="EF709D"/>
    <a:srgbClr val="9BA2FF"/>
    <a:srgbClr val="169F9A"/>
    <a:srgbClr val="F19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852" autoAdjust="0"/>
  </p:normalViewPr>
  <p:slideViewPr>
    <p:cSldViewPr snapToGrid="0">
      <p:cViewPr varScale="1">
        <p:scale>
          <a:sx n="92" d="100"/>
          <a:sy n="92" d="100"/>
        </p:scale>
        <p:origin x="523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9CA4-1BE2-46A4-941E-FE8D5F8EA20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61E4-D4BF-4943-B281-746789BFB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2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9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2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69BA-B760-B69C-34FB-6A83B74E0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26F43-D7CD-AAAD-BEA1-6401A0562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3C820-266A-69EE-A46A-F189E2738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475-E232-E2B1-85FA-40BECB5DB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7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8086D-6BF1-2D39-6AAF-B3F4D3BF1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18505-BC7B-BD7C-4D53-2CC2BBF59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BDA78-5E98-B83F-E1B1-E5B6E66D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7C686-B22E-C552-6DE2-AF7B16372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8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006-AB0A-D3FA-CA56-1E0BE91E1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28407-4021-358F-A7B7-CF2F2E274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FB62C-65A3-34B1-E8AC-73A5587AF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75AB9-83D7-5DBB-836F-C25CF0938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75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4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E036F-A32F-31D8-C073-6E66507C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A8FF6-796B-990A-FC22-57B3C748E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E6454-5CE6-47EF-0FBC-CB3B58C2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77B85-9AE9-A2C1-B282-CD86C6511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0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6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8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8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2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89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6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75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43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48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63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76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97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72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98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6E49-F39E-D582-D3F4-0E856CA7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CB1AB-B01D-76DD-CDEE-E7F215863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F24F4-9F1F-A181-D6BC-52BC84996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9296A-8239-FBD8-06DD-582579E2D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5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9BE9-E6A5-ECA2-D791-30F2896D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28093-83F7-F06C-2E45-FF3AB3231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2E6F9-BD22-CE41-4BFB-5F027F893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15798-C226-48EC-14D5-5EDACCDED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61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45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BBA40-37FD-1F70-2CDA-BABF6EB25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CA312-4969-733B-C9A2-31AAECAB6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2CE8A-54A8-438A-15C8-DBB43F0F1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yourself. You are going to talk about generative methods in Cosmology, as the title suggests. Mention other people that work with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A0B89-4CF9-12AA-7008-364889922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86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6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CDC9E-6800-049D-2035-920D367DB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8F417-5C0A-2132-6F68-1AD6C6C32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88C93-2E73-1EF2-E1FB-3110F1407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485A9-F64A-D997-6AD0-A832EF304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99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7E42-74A8-319B-96EC-2EA4E6502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C46E7-DAEB-33FD-D69D-D94E2F8A4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09C64-AB6B-93BF-FFCE-D2B84D143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F6F8C-A6F9-9F60-B15D-7EF07F592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86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5993B-A655-8ECC-C200-665F8068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4DC21F-16F7-1D2A-CA23-542CC0A3B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9EF32-26B4-A811-B124-DE723DEFF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73B60-02A2-043E-68F5-32006E67D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24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966D5-CEB9-3902-9535-C1952C4D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CEED7-98A8-6406-DC2A-924C7E4DB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FF7BB-1058-74EB-21E9-5111E7838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B9B1-2ED0-6E34-DDEE-78A9128C1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14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89441-CC11-8E43-396C-95960B6FA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72CDC6-E4F3-4428-8D23-99B633C69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76778-0936-44AF-B2F6-0F9ACCE42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51F39-96DB-00D7-8036-6EE790D63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4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25369-AD3B-2030-49FF-677B35800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998A2-08AF-1F1B-E4D6-1FFA00EE2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B4325-5784-6B24-11DC-A602CDFCF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B513-B2DD-86D3-00AE-A99CD0903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53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369AD-04D6-F74A-FD08-565A1F56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0163C-8357-7EA3-65B9-14490CA79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7DACE-DF59-5FF4-DAD5-927872DC8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BFA-9D7B-AD7A-08FE-101D1E16E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66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82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1B26-CFC6-C146-B753-4BA09FEBE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11DC5-AF7E-CA37-2AD7-1055957BD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32337-F461-ECA4-6B50-ED97259AE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05BB-DD47-4AE8-5236-4E5CF5E9B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91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3DDCA-C89D-6702-ECD6-FED4E7A6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DBD39-A759-90DC-A90E-D37A85AC0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CF48E-489B-2802-E8F2-43E3F9171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673F-3C8A-F56E-A442-BE364736B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255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2DA1-D272-8ECF-B3D6-C85BDD91C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A4656-AAE1-FE77-894C-7B2E88682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5A709B-D1FD-BDA7-DAE4-9E6D7C6AE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6BA5D-0707-B2CD-0278-E09B87BB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63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3A7C7-0D72-EB42-A3EB-619D0EC3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4894-7B58-73C5-B5E9-8293F3D4A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7B380-E186-78EC-AE41-146209745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8F1D-FCEA-C467-1704-4FCC957DA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178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47783-370B-39A7-3A12-BC95340D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AB210-E9A5-5D0B-1296-6FD7BC13B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ED728-0B9F-E661-6103-C4CCF2EE1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7C26-117E-B4C8-0971-6642592E6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616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CEA8-BAF6-2ABB-C4E6-F8874AB6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DCC29-BE1D-AE86-8E6F-31082419D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D36A4-7D21-D305-CC0D-8681326E6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6457-1FEA-BD2B-2731-0B6C44852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30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A5B24-A2F7-7B8D-7D90-E36164DCB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53D8A-0D3E-CDB0-08EE-83841A518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2AF22-D576-1626-6A3C-D73A29287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25CC1-B86F-53DF-F01A-B15DE5DF0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227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9F7A6-E04A-1F00-881D-2E76CFAB7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79398-6161-7E1A-E3FD-DD25BD510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BC990-32B3-11B0-7D05-C26D21B7E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62499-A08A-2409-14BE-E75FBCFB5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35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2C26-21DB-C66A-463E-962A1D26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DA0E9-66A5-9A03-A57A-BC93518BB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72E7B-7159-4891-172D-FC438CACE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5DF4-B324-7DB9-9D7A-BBFCE6E63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2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AD508-4D53-7997-AD3A-AC47C630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C5F9F-68FF-40F2-C039-3349D7221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6624B-B74F-51F8-50B3-371DCA24B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3AD1-AFD5-ED85-0769-DED9AF5AC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5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9BB7B-6B5C-81D1-3707-B883C8C1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34368-F132-E546-320E-FB793E88D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53BA0-33E5-929D-4650-8E198FDDD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BE10-EBBC-80B9-BF9C-0EC02A51A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413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A2AAB-07C1-D185-9DE9-01C2E8BB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AE47C-8A61-232A-6C9B-598CD27A3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7227AD-0A0F-605A-FEFA-FC0035DB8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043B-1404-E628-AB8D-16E35BE88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150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8B24-6802-1DC7-27CD-1922ABEE0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6D433-3148-D8F6-A09C-A7A9BDD5A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2785B-3684-A0ED-41F6-0CE6222CD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9442-AA7C-5127-F0F5-420D6D288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089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E6D0-9644-BB99-402B-6E5B4DC6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401A3-8EC7-C9F1-0686-5BC26D58A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9B7D8-80AC-0019-0F24-623D23424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F80A1-8F1D-D640-9273-ED2CE063E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843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07EA9-1033-BDAE-423B-41ED564F1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DB43F-441C-32A9-E348-306F2C0B2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DBC3F-ADB4-D25D-4B9E-3122F2CE5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AE66E-3DE3-CDC3-E224-71465CA1F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9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A494-E86A-450F-E760-84DF2168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E514D-BC9B-9E09-E7C5-107A2E68E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63C8F-7967-7E50-F3E2-4A57BE688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E3764-96BB-A915-3054-809EB531A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82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5C19B-C12C-0D59-50D2-F52F351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2C862-9034-DB19-A9BF-D888B74DB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CF3B8-8B1F-3B3D-3107-56E4EBC62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B7430-F744-B876-06F0-2C9C6DED0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955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7FD7-E781-E968-259A-C9CF875F4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0D29D-FB9B-AD05-1DDD-E1D0344F5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4BD25-B363-CFB1-5ECE-40888CB2F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EBF7E-D53B-60A1-CB27-28DD08888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4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A79FC-7133-596C-A780-0311A4B8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EC6F0-577B-F467-D8BD-87B1F0AE3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8695A-9315-CC3C-AE74-4AE566D0E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EB14A-251A-DF37-8DD0-50006A7B3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037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511D6-CA8F-3731-8B02-480FDCB6E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2943A-B93F-39C9-F177-49B802E21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AC2B3-23B5-F899-2415-A309CF688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FEB1D-1E68-E897-E7D1-A129084D8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30E4B-3947-BB12-6401-E08396BB2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57FAF5-EE5E-E768-9D09-F6C3A90FB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B1041-BC75-089E-3235-308493260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4C9C8-0A3B-32B3-D411-46CAA36BF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5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39869-0717-7A5E-6459-8B4BC652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139C2-1872-C052-B081-A5B5A7D73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A9AD8-C1A2-B7BE-EF5F-66DC1441D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EDC84-1D07-79BD-B943-CFB5DE532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731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8EAB-9A3C-D073-E66E-8DFDEADD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226EF-A80F-CD89-A562-1742E9F3D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59677-4E2A-8D8D-A281-074A7CFD0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EE3B-3CDB-EC53-4B68-2E52E69FA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597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2C5F3-15A8-BF7C-0862-226FEFA7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06B39-75EE-5412-5028-9845876FF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BA667-7B99-95FD-EF50-CC789F98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A01A6-0362-5393-4FB7-7001B18EE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909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A33A-4E9C-7623-8EA0-0B90F26D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0D0EA-DE07-1917-C4FB-99269F2D7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A571B-C296-C19A-0B54-7C6C1ECA4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69FDD-5AE6-70D3-F6CC-34A27CDE2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436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8C472-69A3-4661-2BB9-FD0029C2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29CBC-57E6-FC87-B038-ECD45FA94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211F9-D664-568C-6C0F-A5EFDAE01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7DE39-1D3E-DBFC-184B-433C9433C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855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F461-24AF-B476-A618-8085D1A7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B2F60-953D-6B8F-2F66-B12CB4B7F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66748-6B9C-A4EA-84BD-93F49E512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B8FA5-D01D-25F4-2BCF-C13011E48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855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55B9-90E4-22D8-297F-13F0FF0D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E03A4-A581-AFD6-E85D-A2FA9BE50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4CF7E-D429-D80E-B9B9-C2A80F763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1284-E2FD-0311-93E2-947EEFB70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217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D518E-86FC-C461-DBCD-212DDC0A0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841F3-158D-50DC-AC6B-7AAFBB960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10573-E660-70C5-93A6-C6D2431B1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418F-476A-D733-146A-9BE71FE59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9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D252-974F-F4EC-95C3-32A82178D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4A6AC-7C0E-1AC5-8FD5-F6CC3E409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22A44-9D52-5BE8-8D34-5018E43D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ECF4-4F6D-734B-D648-69C5431AC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0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2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1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61F-F06F-4882-837E-C04D5A4B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280B4-02CE-4D7F-B10A-08DFB818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6264-E470-4B8F-BF18-8306439F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5F40-97D3-4DEE-8D40-C727AC0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A0E9-220C-4335-8B85-50FDA9A2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8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BE5B-FAA2-4805-B1CA-BFEC408C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A4EFB-E2AF-4C05-B74D-178F947E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BB39-63E3-40C4-B700-2C55A8B1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99EF-7603-4EFF-A0E6-1AE62312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8A73-C9D0-4986-A273-AC7B785B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4B383-1198-4B6D-A231-BCBD23A1A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E222A-ED44-4BD9-BF23-38A5A946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7B1D-D76A-4086-9A65-D0889FFF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6F420-0DE4-46EE-8016-39AF8137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4E4F-1CA7-4E13-885A-3CCD84B0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9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B8C-8BB3-4AB1-BD36-F6D97E78F93F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6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B8C-8BB3-4AB1-BD36-F6D97E78F93F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5238-319D-48FC-B9F1-FA3AB8A16C7F}" type="datetime1">
              <a:rPr lang="it-IT" smtClean="0"/>
              <a:t>09/06/2025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264F-2A6D-448F-B35A-FABBBB7B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EA2D-CCBA-44FC-BCA7-E18439FC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813C-CACA-4581-9671-03363CFC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45F1-EFD3-4277-8A21-266F890D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2460-0E18-482C-A9A5-4A3B3370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0742-37B2-4E81-B5DE-AF8BB274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57FC-D2F3-41E7-BDB8-F0947E6CC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9625-A13E-41B6-8480-A47861AB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2294-9055-4534-9554-377D7FF9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9814-4918-42A4-83EB-56F51928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6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9AAF-CA93-4DDC-B71A-FE2B33C1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ACC8-B5A7-40AD-8C35-C0CD6EAA9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C617-9418-4666-B482-50962E03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A2483-1FEA-4819-A064-5AC5AA65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B654-2C6C-45B4-8687-C6668664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5272-5CD8-4D97-BF1E-4F416B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9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FBD1-8DB3-46A2-93E5-54269972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788B-ECDE-4591-A34A-B85C70E3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2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1" indent="0">
              <a:buNone/>
              <a:defRPr sz="1600" b="1"/>
            </a:lvl8pPr>
            <a:lvl9pPr marL="36577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E5450-4BBF-4EBF-BA68-A274B049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48CBE-C45A-4C95-B668-0C2A64107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2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1" indent="0">
              <a:buNone/>
              <a:defRPr sz="1600" b="1"/>
            </a:lvl8pPr>
            <a:lvl9pPr marL="36577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11276-867C-4976-8F14-857160A11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45D46-51CC-4C66-9A5A-C40266A5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112A3-F3D2-476D-B7F0-FFA01DC2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4C23F-5425-46DF-B70F-162EDAAC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EC7-24CD-4C13-BABE-9C638C28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BEB4D-F032-4E8B-BEC3-4057A67D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E1EE1-DAB3-40E4-A990-AD20395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212FB-20A0-43DD-8B78-0F6BB615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D70A2-A3C2-49A6-9785-400B483F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8E408-D072-496C-85D9-22833CA8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9CCED-7901-4C1A-B66A-CC5480C0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8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6698-88D4-496D-8703-398F737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7D60-B152-42A3-AEF3-9FFACB44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063DE-0222-407D-AA3A-20465F316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9" indent="0">
              <a:buNone/>
              <a:defRPr sz="1200"/>
            </a:lvl3pPr>
            <a:lvl4pPr marL="1371643" indent="0">
              <a:buNone/>
              <a:defRPr sz="1000"/>
            </a:lvl4pPr>
            <a:lvl5pPr marL="1828858" indent="0">
              <a:buNone/>
              <a:defRPr sz="1000"/>
            </a:lvl5pPr>
            <a:lvl6pPr marL="2286072" indent="0">
              <a:buNone/>
              <a:defRPr sz="1000"/>
            </a:lvl6pPr>
            <a:lvl7pPr marL="2743286" indent="0">
              <a:buNone/>
              <a:defRPr sz="1000"/>
            </a:lvl7pPr>
            <a:lvl8pPr marL="3200501" indent="0">
              <a:buNone/>
              <a:defRPr sz="1000"/>
            </a:lvl8pPr>
            <a:lvl9pPr marL="36577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3AEDB-644E-4D1A-A8A7-0A4F7B67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F06EC-8541-46F0-9457-BF713A35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7277-8636-428A-8EB2-72766D59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C9FB-1E41-4E7D-A682-6B3D54F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4728E-8E88-4D1D-8A31-DE8EEF8F5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8" indent="0">
              <a:buNone/>
              <a:defRPr sz="2000"/>
            </a:lvl5pPr>
            <a:lvl6pPr marL="2286072" indent="0">
              <a:buNone/>
              <a:defRPr sz="2000"/>
            </a:lvl6pPr>
            <a:lvl7pPr marL="2743286" indent="0">
              <a:buNone/>
              <a:defRPr sz="2000"/>
            </a:lvl7pPr>
            <a:lvl8pPr marL="3200501" indent="0">
              <a:buNone/>
              <a:defRPr sz="2000"/>
            </a:lvl8pPr>
            <a:lvl9pPr marL="36577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C16F4-0DC1-4886-BBD5-756FAD9B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9" indent="0">
              <a:buNone/>
              <a:defRPr sz="1200"/>
            </a:lvl3pPr>
            <a:lvl4pPr marL="1371643" indent="0">
              <a:buNone/>
              <a:defRPr sz="1000"/>
            </a:lvl4pPr>
            <a:lvl5pPr marL="1828858" indent="0">
              <a:buNone/>
              <a:defRPr sz="1000"/>
            </a:lvl5pPr>
            <a:lvl6pPr marL="2286072" indent="0">
              <a:buNone/>
              <a:defRPr sz="1000"/>
            </a:lvl6pPr>
            <a:lvl7pPr marL="2743286" indent="0">
              <a:buNone/>
              <a:defRPr sz="1000"/>
            </a:lvl7pPr>
            <a:lvl8pPr marL="3200501" indent="0">
              <a:buNone/>
              <a:defRPr sz="1000"/>
            </a:lvl8pPr>
            <a:lvl9pPr marL="36577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2FE51-6ACA-4BE2-B147-FAE586C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25989-BF2F-4092-B47B-8EC0170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D013A-0B7A-47B2-9B8C-5F421A59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9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D9FC9-5D83-4D4C-9859-E16B8C0B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94DB-E0AD-4421-882D-74642CA8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CDD7-E553-4AE1-AB96-87289A8D9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DCC8-81C0-41BC-B6A1-21E3BAB1164E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FC9F-2815-433B-BFA0-ADF0799FA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0C97-A75A-42AB-9DE5-66DA98CAD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DB8C-8BB3-4AB1-BD36-F6D97E78F93F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D87B-ABF7-4E6C-9608-214C6F2A3209}" type="datetime1">
              <a:rPr lang="it-IT" smtClean="0"/>
              <a:t>09/06/2025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3" y="-73804"/>
            <a:ext cx="2092244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2167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1008668"/>
            <a:ext cx="12192001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Cosmology in latent space</a:t>
            </a:r>
          </a:p>
          <a:p>
            <a:pPr algn="ctr">
              <a:spcAft>
                <a:spcPts val="200"/>
              </a:spcAft>
            </a:pPr>
            <a:endParaRPr lang="en-GB" sz="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Davide Piras (and many others)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EE0423-C608-4DAD-A121-7F7E2FD1D890}"/>
              </a:ext>
            </a:extLst>
          </p:cNvPr>
          <p:cNvCxnSpPr>
            <a:cxnSpLocks/>
          </p:cNvCxnSpPr>
          <p:nvPr/>
        </p:nvCxnSpPr>
        <p:spPr>
          <a:xfrm>
            <a:off x="290189" y="2183887"/>
            <a:ext cx="1161162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8">
            <a:extLst>
              <a:ext uri="{FF2B5EF4-FFF2-40B4-BE49-F238E27FC236}">
                <a16:creationId xmlns:a16="http://schemas.microsoft.com/office/drawing/2014/main" id="{29333450-A482-7627-1031-018222B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457825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6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8F6220-B9E3-8025-6772-A52ECD4FB62E}"/>
              </a:ext>
            </a:extLst>
          </p:cNvPr>
          <p:cNvSpPr/>
          <p:nvPr/>
        </p:nvSpPr>
        <p:spPr>
          <a:xfrm>
            <a:off x="636814" y="1469165"/>
            <a:ext cx="10854285" cy="452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1B317-35FD-0536-AD20-C18383360170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36EA7-E64A-5349-1EF8-9BB2B53A0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to extract knowledge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F4225-D893-6D18-7217-65F2ED71C618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0F403-1921-E894-3842-1B8FBAD3B222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373FA87-6E96-2EAC-71FF-5B6762F94C6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2CB06C0-C7EE-6493-25B9-BC1C2A7ED9C9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DB318DD-3C50-EEB7-B1F3-865DB2262B0B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6E2258A-6BB7-AF9A-DB40-6AE7915F4EB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5CD788-3046-BEC9-D379-60E8F8B8C505}"/>
              </a:ext>
            </a:extLst>
          </p:cNvPr>
          <p:cNvSpPr txBox="1"/>
          <p:nvPr/>
        </p:nvSpPr>
        <p:spPr>
          <a:xfrm rot="21334683">
            <a:off x="4457820" y="2162230"/>
            <a:ext cx="35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bottleneck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33A81B-AA86-1A41-C154-AD5C56A3D196}"/>
              </a:ext>
            </a:extLst>
          </p:cNvPr>
          <p:cNvGrpSpPr/>
          <p:nvPr/>
        </p:nvGrpSpPr>
        <p:grpSpPr>
          <a:xfrm rot="5400000">
            <a:off x="5726780" y="2745300"/>
            <a:ext cx="1337532" cy="412269"/>
            <a:chOff x="2138964" y="1946594"/>
            <a:chExt cx="1776830" cy="47191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C0E8F66-588C-0AF5-D33B-78C27DCB3F46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E98462D-822C-168B-F3F8-55CEFF39D530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EBF4CFC9-730D-E397-56D1-E537C310A7BE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8EB7F999-702E-A8CD-8C09-6E7E5185FD82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970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6F5DE-0BC6-893A-79E3-C56F9823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6ADD08-1FA8-0612-A602-BD1AAC3ABB82}"/>
              </a:ext>
            </a:extLst>
          </p:cNvPr>
          <p:cNvSpPr/>
          <p:nvPr/>
        </p:nvSpPr>
        <p:spPr>
          <a:xfrm>
            <a:off x="636814" y="1469165"/>
            <a:ext cx="10854285" cy="452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F4FED1-6A22-EE0E-3B4D-F8223CB2587A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7EB1D-2634-A3A3-1C43-988E793DE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00A552DA-63DB-E7FE-23DF-C840D2E87884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to extract knowledge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C7797-5F97-6F81-9750-D967A7DC9C23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0FF0C-00E8-256D-B894-F36CC95A59EC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E27CF-837C-3E9B-1F00-D5231C8C61BE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DADA36-4430-9311-CDD6-B8C3E3A0645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066186-D1C8-BC42-311C-B654B487F7CB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ED690-44ED-CD62-05A9-0D018DF4AB08}"/>
              </a:ext>
            </a:extLst>
          </p:cNvPr>
          <p:cNvSpPr txBox="1"/>
          <p:nvPr/>
        </p:nvSpPr>
        <p:spPr>
          <a:xfrm rot="899611">
            <a:off x="8238820" y="3696382"/>
            <a:ext cx="36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rant" panose="02000503000000000000" pitchFamily="2" charset="0"/>
              </a:rPr>
              <a:t>preDictions</a:t>
            </a:r>
            <a:endParaRPr lang="en-GB" sz="4400" b="1" dirty="0">
              <a:latin typeface="Mora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692EA-4879-8F85-36C4-2A02606D2DC3}"/>
              </a:ext>
            </a:extLst>
          </p:cNvPr>
          <p:cNvSpPr txBox="1"/>
          <p:nvPr/>
        </p:nvSpPr>
        <p:spPr>
          <a:xfrm rot="21334683">
            <a:off x="4457820" y="2162230"/>
            <a:ext cx="35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bottleneck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7EF06A-CCD5-6022-FC95-7B69088CFC70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DFEA1051-AFCF-D1D2-BBD1-7999BA8F19C7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112688F9-C8BB-1058-339B-FA65C52C1008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13B9CC8-5FFB-A389-AEBB-B6296B6F3418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1460718A-4E50-F839-24DB-86C0094A125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78D6A6-231C-A904-F3E8-FA3F66E4371E}"/>
              </a:ext>
            </a:extLst>
          </p:cNvPr>
          <p:cNvGrpSpPr/>
          <p:nvPr/>
        </p:nvGrpSpPr>
        <p:grpSpPr>
          <a:xfrm rot="5400000">
            <a:off x="5726780" y="2745300"/>
            <a:ext cx="1337532" cy="412269"/>
            <a:chOff x="2138964" y="1946594"/>
            <a:chExt cx="1776830" cy="471917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99CF33FA-188D-1CFD-08D7-00C98D396ED1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7313671-A621-455E-4B05-4EDCB0BCC8BC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440790F6-692C-37C5-C608-77BACAE13C6C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9CBDFC67-CF82-B9B3-5B0C-CAD84359433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15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F06FC-9CE8-D0E3-8750-79A92874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0860A4-DFD8-CB56-FF59-F69579F13D73}"/>
              </a:ext>
            </a:extLst>
          </p:cNvPr>
          <p:cNvSpPr/>
          <p:nvPr/>
        </p:nvSpPr>
        <p:spPr>
          <a:xfrm>
            <a:off x="636814" y="1469165"/>
            <a:ext cx="10854285" cy="452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9FEFF-7891-DD0D-3C96-33FDC4A29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A4345C74-DE00-9787-4EDA-B4CEB23EADF9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to extract knowledge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60FB7-6CDB-5A68-BEC0-8C9B1623C71A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E193F-6AF2-F737-3B38-1BB22B0E69FB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564FB-38F7-B58F-16A6-18BD050D11D9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405915-5953-2DE8-6A36-C7312B3F74D1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0F042B-786B-FEBB-FA00-29A570A56E8F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9BCA9-37DF-D8F0-2DD3-08F9A8BEF308}"/>
              </a:ext>
            </a:extLst>
          </p:cNvPr>
          <p:cNvSpPr txBox="1"/>
          <p:nvPr/>
        </p:nvSpPr>
        <p:spPr>
          <a:xfrm rot="899611">
            <a:off x="8238820" y="3696382"/>
            <a:ext cx="36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rant" panose="02000503000000000000" pitchFamily="2" charset="0"/>
              </a:rPr>
              <a:t>preDictions</a:t>
            </a:r>
            <a:endParaRPr lang="en-GB" sz="4400" b="1" dirty="0">
              <a:latin typeface="Mora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6D9C-ABC1-58E1-910F-4A26278FB29C}"/>
              </a:ext>
            </a:extLst>
          </p:cNvPr>
          <p:cNvSpPr txBox="1"/>
          <p:nvPr/>
        </p:nvSpPr>
        <p:spPr>
          <a:xfrm rot="21334683">
            <a:off x="4457820" y="2162230"/>
            <a:ext cx="35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bottleneck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F3A8EB-115C-188B-F5F2-07CFCEC1E6F6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3F100CD-2B60-00AC-F63D-67552B28CD90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424380B-1361-8CD8-3D46-15B58F5FD73B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7D1F76B-09F1-B3E2-4FC2-59D3EDF18C33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B0C342B-9407-616C-3D5F-B08EE5C8E61F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4A5C72-15B4-2432-8B80-BD8A4DABD413}"/>
              </a:ext>
            </a:extLst>
          </p:cNvPr>
          <p:cNvGrpSpPr/>
          <p:nvPr/>
        </p:nvGrpSpPr>
        <p:grpSpPr>
          <a:xfrm rot="5400000">
            <a:off x="5726780" y="2745300"/>
            <a:ext cx="1337532" cy="412269"/>
            <a:chOff x="2138964" y="1946594"/>
            <a:chExt cx="1776830" cy="471917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53CADA1-0176-4A43-28FC-A855C70C3103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F7ACC90F-23A0-FDC9-B343-D6C667126831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BD01A5E-3D5F-7FE7-B5E4-2384A569370D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64E21B52-CF9D-0C45-9AA6-0638DE13FCBE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77CD3C-009A-1DE7-E42C-E79B1E1BD0F7}"/>
              </a:ext>
            </a:extLst>
          </p:cNvPr>
          <p:cNvSpPr txBox="1"/>
          <p:nvPr/>
        </p:nvSpPr>
        <p:spPr>
          <a:xfrm>
            <a:off x="2660522" y="5349240"/>
            <a:ext cx="711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rant" panose="02000503000000000000" pitchFamily="2" charset="0"/>
              </a:rPr>
              <a:t>VARIATIONAL AUTOENCODER (VAE)</a:t>
            </a:r>
            <a:endParaRPr lang="en-GB" sz="3600" b="1" dirty="0"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4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A25CE-EC4C-EDA6-D890-38698C69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C79BF-3B66-F453-699F-F59457E74544}"/>
              </a:ext>
            </a:extLst>
          </p:cNvPr>
          <p:cNvSpPr/>
          <p:nvPr/>
        </p:nvSpPr>
        <p:spPr>
          <a:xfrm>
            <a:off x="636814" y="1469165"/>
            <a:ext cx="10854285" cy="452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A9CE1-AB8A-7634-CB2A-8622346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DB2034B1-CEAB-51AE-D3D9-FC2EE10D431E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to extract knowledge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A3227B-7473-F475-DC8F-499F2E993484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E444F-08BA-6E99-602C-37F292EDF6E9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9B1EA-E945-DBB3-55D9-0D5830ADD9E0}"/>
              </a:ext>
            </a:extLst>
          </p:cNvPr>
          <p:cNvSpPr/>
          <p:nvPr/>
        </p:nvSpPr>
        <p:spPr>
          <a:xfrm>
            <a:off x="5198272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FD18F4-40D1-EF87-43CF-399BA5172F1D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45A5AE-378C-4472-333B-3A05AD452CCB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C5CC7-56D7-8139-A0A3-5F8A5FBECA96}"/>
              </a:ext>
            </a:extLst>
          </p:cNvPr>
          <p:cNvSpPr txBox="1"/>
          <p:nvPr/>
        </p:nvSpPr>
        <p:spPr>
          <a:xfrm rot="899611">
            <a:off x="8238820" y="3696382"/>
            <a:ext cx="36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rant" panose="02000503000000000000" pitchFamily="2" charset="0"/>
              </a:rPr>
              <a:t>preDictions</a:t>
            </a:r>
            <a:endParaRPr lang="en-GB" sz="4400" b="1" dirty="0">
              <a:latin typeface="Mora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9F2FC-B77B-9319-B39E-23A6336C6406}"/>
              </a:ext>
            </a:extLst>
          </p:cNvPr>
          <p:cNvSpPr txBox="1"/>
          <p:nvPr/>
        </p:nvSpPr>
        <p:spPr>
          <a:xfrm rot="21334683">
            <a:off x="4457820" y="2162230"/>
            <a:ext cx="35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bottleneck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B0B210-7DEE-C6C2-F27F-7AA603329B6A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BB6BDD4-97BD-1BD6-B4C7-90F523689B88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4B740B9-6166-0DF4-C99C-F1143F76537E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FE655A9-13AA-F932-5FDB-B9EFE80FF523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A4AD52B-C9B1-F9C4-680C-4BF702C9EDE1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D9B495-4259-2BA4-3257-6AD359A1277F}"/>
              </a:ext>
            </a:extLst>
          </p:cNvPr>
          <p:cNvGrpSpPr/>
          <p:nvPr/>
        </p:nvGrpSpPr>
        <p:grpSpPr>
          <a:xfrm rot="5400000">
            <a:off x="5726780" y="2745300"/>
            <a:ext cx="1337532" cy="412269"/>
            <a:chOff x="2138964" y="1946594"/>
            <a:chExt cx="1776830" cy="471917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B59541A-BD3F-FED0-BEF2-F541A307B242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D94EA52-BBA6-4B24-64E2-AA5332394651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DB6466C-E62F-90C0-7C41-BBC1E47A0D62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8AC63E0-8C9C-29EF-4498-6CB81BBD6EE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7E5A14F2-C879-C450-2CF3-C54F907D2932}"/>
              </a:ext>
            </a:extLst>
          </p:cNvPr>
          <p:cNvSpPr txBox="1"/>
          <p:nvPr/>
        </p:nvSpPr>
        <p:spPr>
          <a:xfrm>
            <a:off x="0" y="608053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Think: nonlinear principal component analysis (PCA)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5072C-2C36-7B3E-20CA-C6A8C4BF3471}"/>
              </a:ext>
            </a:extLst>
          </p:cNvPr>
          <p:cNvSpPr txBox="1"/>
          <p:nvPr/>
        </p:nvSpPr>
        <p:spPr>
          <a:xfrm>
            <a:off x="2660522" y="5349240"/>
            <a:ext cx="711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rant" panose="02000503000000000000" pitchFamily="2" charset="0"/>
              </a:rPr>
              <a:t>VARIATIONAL AUTOENCODER (VAE)</a:t>
            </a:r>
            <a:endParaRPr lang="en-GB" sz="3600" b="1" dirty="0"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4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D39A98-0676-114C-18EF-60DF6B81FC0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1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F60F4-EE22-E55D-24BC-E2A2E581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D24659CD-1E01-5F93-9639-E2F91FD42971}"/>
              </a:ext>
            </a:extLst>
          </p:cNvPr>
          <p:cNvSpPr txBox="1"/>
          <p:nvPr/>
        </p:nvSpPr>
        <p:spPr>
          <a:xfrm>
            <a:off x="0" y="1408544"/>
            <a:ext cx="12192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59D17A-8295-0A28-8C0E-EB3E43D317FB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EF558E-159B-E514-3858-C656719F270E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0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9164C8-61B1-C39C-4CA9-31E0EC84B107}"/>
              </a:ext>
            </a:extLst>
          </p:cNvPr>
          <p:cNvSpPr txBox="1"/>
          <p:nvPr/>
        </p:nvSpPr>
        <p:spPr>
          <a:xfrm>
            <a:off x="0" y="1408544"/>
            <a:ext cx="121920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8">
              <a:spcAft>
                <a:spcPts val="200"/>
              </a:spcAft>
            </a:pPr>
            <a:r>
              <a:rPr lang="en-US" sz="36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  Λ  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: cosmological constant</a:t>
            </a:r>
          </a:p>
          <a:p>
            <a:pPr lvl="8">
              <a:spcAft>
                <a:spcPts val="200"/>
              </a:spcAft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CDM: cold dark matter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D7FB2B7F-CDFF-88E7-B72C-C9FF820B0DE0}"/>
              </a:ext>
            </a:extLst>
          </p:cNvPr>
          <p:cNvSpPr txBox="1"/>
          <p:nvPr/>
        </p:nvSpPr>
        <p:spPr>
          <a:xfrm>
            <a:off x="0" y="4736849"/>
            <a:ext cx="12192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[insert standard cosmological image here]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1F3043-9512-FD93-DFD9-F24BA9BEBFC4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4B3D91F-B265-20FF-60F3-D477786207A3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7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48D9C5-1AB9-A36E-9CD0-7DEC35BE656C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182BF2-6013-8C1C-C86F-F0B8020BA625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D62367-8598-6902-50F5-5B0946C91DC7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616B15-BF33-CB0F-DC47-2D351AF8CC3D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dark matter?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3159B7-8B21-E3A2-ED34-213229A1DC0B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177803-26C1-8224-84C6-D687701BCB40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first… let me apologise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E0A7E4-81DB-C858-6AD3-CEA2171DD982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7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dark matter?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dark energy?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E5F2C5-83B4-561D-565E-7B6C5E89AFBD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0DA5DA-8156-6056-426C-A741935B0A49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0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Tensions (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, S</a:t>
            </a:r>
            <a:r>
              <a:rPr lang="en-US" sz="33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8</a:t>
            </a: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dark matter?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dark energy?</a:t>
            </a:r>
          </a:p>
          <a:p>
            <a:pPr marL="4171950" lvl="8" indent="-5143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989661-3B0F-B06B-C6A9-285E787D48C1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BBE1DD-A467-3D6A-B063-94FAF68BA263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1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0220DDC-1B8D-DBEF-E854-9932F1D70DC3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490B45D3-DC2D-4409-F9F5-217377B19F64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9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E196D-4B14-4493-4D9F-F3AEDE0D89CE}"/>
              </a:ext>
            </a:extLst>
          </p:cNvPr>
          <p:cNvSpPr txBox="1"/>
          <p:nvPr/>
        </p:nvSpPr>
        <p:spPr>
          <a:xfrm>
            <a:off x="1197033" y="5195625"/>
            <a:ext cx="3640974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BBDED-684D-756F-C80B-9B40C9426BBC}"/>
              </a:ext>
            </a:extLst>
          </p:cNvPr>
          <p:cNvSpPr txBox="1"/>
          <p:nvPr/>
        </p:nvSpPr>
        <p:spPr>
          <a:xfrm>
            <a:off x="1197033" y="5269103"/>
            <a:ext cx="3840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CBE5736-A24A-497B-142C-E8F3ED256B7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576F5A84-0E11-7D23-9B67-FB42E2B4D469}"/>
              </a:ext>
            </a:extLst>
          </p:cNvPr>
          <p:cNvSpPr txBox="1"/>
          <p:nvPr/>
        </p:nvSpPr>
        <p:spPr>
          <a:xfrm>
            <a:off x="2101232" y="4267357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3C1742CB-788C-2691-E7E5-61D499FEFEB2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3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7614DA13-B859-9359-DFD5-25C4DCCE49F2}"/>
              </a:ext>
            </a:extLst>
          </p:cNvPr>
          <p:cNvSpPr txBox="1"/>
          <p:nvPr/>
        </p:nvSpPr>
        <p:spPr>
          <a:xfrm>
            <a:off x="7833361" y="3810747"/>
            <a:ext cx="2114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3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0</a:t>
            </a:r>
            <a:r>
              <a:rPr lang="en-US" sz="33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w</a:t>
            </a:r>
            <a:r>
              <a:rPr lang="en-US" sz="33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650BC-C4CE-3414-614E-ECBB44BAA297}"/>
              </a:ext>
            </a:extLst>
          </p:cNvPr>
          <p:cNvSpPr txBox="1"/>
          <p:nvPr/>
        </p:nvSpPr>
        <p:spPr>
          <a:xfrm>
            <a:off x="6127618" y="5195625"/>
            <a:ext cx="361455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283F7-645E-E0FE-AF93-4685DCB649C5}"/>
              </a:ext>
            </a:extLst>
          </p:cNvPr>
          <p:cNvSpPr txBox="1"/>
          <p:nvPr/>
        </p:nvSpPr>
        <p:spPr>
          <a:xfrm>
            <a:off x="6127618" y="5269103"/>
            <a:ext cx="3722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F7921-0EFA-FC7F-010F-76EF13DEC4B4}"/>
              </a:ext>
            </a:extLst>
          </p:cNvPr>
          <p:cNvSpPr txBox="1"/>
          <p:nvPr/>
        </p:nvSpPr>
        <p:spPr>
          <a:xfrm>
            <a:off x="9744381" y="5195625"/>
            <a:ext cx="1701513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7FEBE-AEBB-24D7-3C7B-6167B38FCAD6}"/>
              </a:ext>
            </a:extLst>
          </p:cNvPr>
          <p:cNvSpPr txBox="1"/>
          <p:nvPr/>
        </p:nvSpPr>
        <p:spPr>
          <a:xfrm>
            <a:off x="9880964" y="5214800"/>
            <a:ext cx="17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w</a:t>
            </a:r>
            <a:r>
              <a:rPr lang="en-US" sz="40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0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 </a:t>
            </a:r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w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a</a:t>
            </a:r>
            <a:endParaRPr lang="en-GB" sz="24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CBE5736-A24A-497B-142C-E8F3ED256B7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4DCF260-BC1D-D575-904B-DAFE6C2A8259}"/>
              </a:ext>
            </a:extLst>
          </p:cNvPr>
          <p:cNvSpPr txBox="1"/>
          <p:nvPr/>
        </p:nvSpPr>
        <p:spPr>
          <a:xfrm>
            <a:off x="1197033" y="5195625"/>
            <a:ext cx="3640974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99306-911D-83FB-53F3-8B21177DEAFF}"/>
              </a:ext>
            </a:extLst>
          </p:cNvPr>
          <p:cNvSpPr txBox="1"/>
          <p:nvPr/>
        </p:nvSpPr>
        <p:spPr>
          <a:xfrm>
            <a:off x="1197033" y="5269103"/>
            <a:ext cx="3840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B8ACB399-7537-EDC3-4E5E-C3DE0F025812}"/>
              </a:ext>
            </a:extLst>
          </p:cNvPr>
          <p:cNvSpPr txBox="1"/>
          <p:nvPr/>
        </p:nvSpPr>
        <p:spPr>
          <a:xfrm>
            <a:off x="2101232" y="4267357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F5DC010F-2A27-4B6B-9E1A-7455A458C1AA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28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EDABC0-FA23-A36A-2B10-79159D0B80EC}"/>
              </a:ext>
            </a:extLst>
          </p:cNvPr>
          <p:cNvSpPr txBox="1"/>
          <p:nvPr/>
        </p:nvSpPr>
        <p:spPr>
          <a:xfrm>
            <a:off x="6127618" y="5195625"/>
            <a:ext cx="361455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1FC7850-B8AC-B22D-AA4B-4ADEC0E5FA1A}"/>
              </a:ext>
            </a:extLst>
          </p:cNvPr>
          <p:cNvSpPr txBox="1"/>
          <p:nvPr/>
        </p:nvSpPr>
        <p:spPr>
          <a:xfrm>
            <a:off x="5304360" y="4250387"/>
            <a:ext cx="6625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3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Dvali-Gabadadze-Porrati</a:t>
            </a:r>
            <a:endParaRPr lang="en-US" sz="3300" dirty="0">
              <a:solidFill>
                <a:schemeClr val="bg1"/>
              </a:solidFill>
              <a:latin typeface="Poppins" panose="00000500000000000000" pitchFamily="2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97D39-0FFD-7FDF-519B-B9DC81DEC43C}"/>
              </a:ext>
            </a:extLst>
          </p:cNvPr>
          <p:cNvSpPr txBox="1"/>
          <p:nvPr/>
        </p:nvSpPr>
        <p:spPr>
          <a:xfrm>
            <a:off x="9744381" y="5195625"/>
            <a:ext cx="1162462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381A-02B7-FD61-E8B9-DEB26338BAFC}"/>
              </a:ext>
            </a:extLst>
          </p:cNvPr>
          <p:cNvSpPr txBox="1"/>
          <p:nvPr/>
        </p:nvSpPr>
        <p:spPr>
          <a:xfrm>
            <a:off x="9922872" y="5259578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rc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292B976-CF22-D98E-77D4-9A5255F481E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3F8C0B-95D2-7990-8599-A2FE8DA87324}"/>
              </a:ext>
            </a:extLst>
          </p:cNvPr>
          <p:cNvSpPr txBox="1"/>
          <p:nvPr/>
        </p:nvSpPr>
        <p:spPr>
          <a:xfrm>
            <a:off x="1197033" y="5195625"/>
            <a:ext cx="3640974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7D374-A030-CB56-69C7-E51C86E4B327}"/>
              </a:ext>
            </a:extLst>
          </p:cNvPr>
          <p:cNvSpPr txBox="1"/>
          <p:nvPr/>
        </p:nvSpPr>
        <p:spPr>
          <a:xfrm>
            <a:off x="1197033" y="5269103"/>
            <a:ext cx="3840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4A250-BB5B-6673-E95A-6B8C101B6CA6}"/>
              </a:ext>
            </a:extLst>
          </p:cNvPr>
          <p:cNvSpPr txBox="1"/>
          <p:nvPr/>
        </p:nvSpPr>
        <p:spPr>
          <a:xfrm>
            <a:off x="6127618" y="5269103"/>
            <a:ext cx="3722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7DBA5476-C458-8B24-ABF5-0A29614DECA0}"/>
              </a:ext>
            </a:extLst>
          </p:cNvPr>
          <p:cNvSpPr txBox="1"/>
          <p:nvPr/>
        </p:nvSpPr>
        <p:spPr>
          <a:xfrm>
            <a:off x="2101232" y="4267357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1AED7F80-8705-25C8-12F8-38338BAAE2FB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7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20E7717-3DFA-7D38-20B3-FB9047BF544E}"/>
              </a:ext>
            </a:extLst>
          </p:cNvPr>
          <p:cNvSpPr txBox="1"/>
          <p:nvPr/>
        </p:nvSpPr>
        <p:spPr>
          <a:xfrm>
            <a:off x="6127618" y="5195625"/>
            <a:ext cx="361455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2F975-2D4F-F96E-96B0-E88513F49B59}"/>
              </a:ext>
            </a:extLst>
          </p:cNvPr>
          <p:cNvSpPr txBox="1"/>
          <p:nvPr/>
        </p:nvSpPr>
        <p:spPr>
          <a:xfrm>
            <a:off x="6127618" y="5269103"/>
            <a:ext cx="3722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1FC7850-B8AC-B22D-AA4B-4ADEC0E5FA1A}"/>
              </a:ext>
            </a:extLst>
          </p:cNvPr>
          <p:cNvSpPr txBox="1"/>
          <p:nvPr/>
        </p:nvSpPr>
        <p:spPr>
          <a:xfrm>
            <a:off x="6950481" y="4259988"/>
            <a:ext cx="47936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Early dark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97D39-0FFD-7FDF-519B-B9DC81DEC43C}"/>
              </a:ext>
            </a:extLst>
          </p:cNvPr>
          <p:cNvSpPr txBox="1"/>
          <p:nvPr/>
        </p:nvSpPr>
        <p:spPr>
          <a:xfrm>
            <a:off x="9744380" y="5195625"/>
            <a:ext cx="2230895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381A-02B7-FD61-E8B9-DEB26338BAFC}"/>
              </a:ext>
            </a:extLst>
          </p:cNvPr>
          <p:cNvSpPr txBox="1"/>
          <p:nvPr/>
        </p:nvSpPr>
        <p:spPr>
          <a:xfrm>
            <a:off x="9899639" y="5248007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EDE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DE700B4-D745-DF20-1322-65B25A53E2CD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297C99-7A6A-3810-69C5-D537423355FE}"/>
              </a:ext>
            </a:extLst>
          </p:cNvPr>
          <p:cNvSpPr txBox="1"/>
          <p:nvPr/>
        </p:nvSpPr>
        <p:spPr>
          <a:xfrm>
            <a:off x="10904186" y="5246834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z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c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E6837-54BB-B834-0FA8-7940BDCF26A8}"/>
              </a:ext>
            </a:extLst>
          </p:cNvPr>
          <p:cNvSpPr txBox="1"/>
          <p:nvPr/>
        </p:nvSpPr>
        <p:spPr>
          <a:xfrm>
            <a:off x="11363847" y="5248148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θ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i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7FFF1-E956-6563-6997-D3832E33563D}"/>
              </a:ext>
            </a:extLst>
          </p:cNvPr>
          <p:cNvSpPr txBox="1"/>
          <p:nvPr/>
        </p:nvSpPr>
        <p:spPr>
          <a:xfrm>
            <a:off x="1197033" y="5195625"/>
            <a:ext cx="3640974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58C04-DDF4-3F6A-2421-144B887CBBB4}"/>
              </a:ext>
            </a:extLst>
          </p:cNvPr>
          <p:cNvSpPr txBox="1"/>
          <p:nvPr/>
        </p:nvSpPr>
        <p:spPr>
          <a:xfrm>
            <a:off x="1197033" y="5269103"/>
            <a:ext cx="3840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0AE49E57-597E-26BD-FA5D-154B970BD74D}"/>
              </a:ext>
            </a:extLst>
          </p:cNvPr>
          <p:cNvSpPr txBox="1"/>
          <p:nvPr/>
        </p:nvSpPr>
        <p:spPr>
          <a:xfrm>
            <a:off x="2101232" y="4267357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20" name="CasellaDiTesto 1">
            <a:extLst>
              <a:ext uri="{FF2B5EF4-FFF2-40B4-BE49-F238E27FC236}">
                <a16:creationId xmlns:a16="http://schemas.microsoft.com/office/drawing/2014/main" id="{CBED0A0F-F73D-B539-EFC8-2661381E4193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571383-66E0-A8CF-2046-AD0F6FB1A017}"/>
              </a:ext>
            </a:extLst>
          </p:cNvPr>
          <p:cNvSpPr txBox="1"/>
          <p:nvPr/>
        </p:nvSpPr>
        <p:spPr>
          <a:xfrm>
            <a:off x="6127618" y="5195625"/>
            <a:ext cx="3614553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2CDD6-9D67-931E-EFC7-8DE35DDCF63A}"/>
              </a:ext>
            </a:extLst>
          </p:cNvPr>
          <p:cNvSpPr txBox="1"/>
          <p:nvPr/>
        </p:nvSpPr>
        <p:spPr>
          <a:xfrm>
            <a:off x="6127618" y="5269103"/>
            <a:ext cx="3722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  <a:endParaRPr lang="en-US" sz="3200" dirty="0">
              <a:solidFill>
                <a:schemeClr val="bg1"/>
              </a:solidFill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1FC7850-B8AC-B22D-AA4B-4ADEC0E5FA1A}"/>
              </a:ext>
            </a:extLst>
          </p:cNvPr>
          <p:cNvSpPr txBox="1"/>
          <p:nvPr/>
        </p:nvSpPr>
        <p:spPr>
          <a:xfrm>
            <a:off x="5441435" y="4210857"/>
            <a:ext cx="662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en-US" sz="3600" dirty="0">
              <a:solidFill>
                <a:schemeClr val="bg1"/>
              </a:solidFill>
              <a:latin typeface="Poppins" panose="00000500000000000000" pitchFamily="2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97D39-0FFD-7FDF-519B-B9DC81DEC43C}"/>
              </a:ext>
            </a:extLst>
          </p:cNvPr>
          <p:cNvSpPr txBox="1"/>
          <p:nvPr/>
        </p:nvSpPr>
        <p:spPr>
          <a:xfrm>
            <a:off x="9744381" y="5195625"/>
            <a:ext cx="1162462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381A-02B7-FD61-E8B9-DEB26338BAFC}"/>
              </a:ext>
            </a:extLst>
          </p:cNvPr>
          <p:cNvSpPr txBox="1"/>
          <p:nvPr/>
        </p:nvSpPr>
        <p:spPr>
          <a:xfrm>
            <a:off x="10085350" y="5183682"/>
            <a:ext cx="78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…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ADB39E-1F5A-5170-5248-52C21A6CC7A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ED7293-B58F-D488-99CB-450D67A6F143}"/>
              </a:ext>
            </a:extLst>
          </p:cNvPr>
          <p:cNvSpPr txBox="1"/>
          <p:nvPr/>
        </p:nvSpPr>
        <p:spPr>
          <a:xfrm>
            <a:off x="1197033" y="5195625"/>
            <a:ext cx="3640974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652C9-5487-A505-5E3A-85CB7DEC5743}"/>
              </a:ext>
            </a:extLst>
          </p:cNvPr>
          <p:cNvSpPr txBox="1"/>
          <p:nvPr/>
        </p:nvSpPr>
        <p:spPr>
          <a:xfrm>
            <a:off x="1197033" y="5269103"/>
            <a:ext cx="3840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C05B3F3D-11C6-C9C8-8572-59A6FEA74A6B}"/>
              </a:ext>
            </a:extLst>
          </p:cNvPr>
          <p:cNvSpPr txBox="1"/>
          <p:nvPr/>
        </p:nvSpPr>
        <p:spPr>
          <a:xfrm>
            <a:off x="2101232" y="4267357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B55707B6-869E-9891-17D5-6A84519C60D4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3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5DF76FC1-FF01-C67E-954D-50AA1D33E8CA}"/>
              </a:ext>
            </a:extLst>
          </p:cNvPr>
          <p:cNvSpPr txBox="1"/>
          <p:nvPr/>
        </p:nvSpPr>
        <p:spPr>
          <a:xfrm>
            <a:off x="0" y="1408544"/>
            <a:ext cx="12192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is good… but not the entire story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Beyond-</a:t>
            </a:r>
            <a:r>
              <a:rPr lang="en-US" sz="32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Λ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models add extra parameters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the actual degrees of freedom in the data?</a:t>
            </a: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273E60F-094F-91A8-AFC3-1D3C23D34D3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255E6EFF-EAE0-954B-AF3F-5F6583A9E2A7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from what?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36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E4F8F-1A18-DE74-03D0-FE0D9624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6B362F8E-3BFD-2772-D839-A2B7C8BA840D}"/>
              </a:ext>
            </a:extLst>
          </p:cNvPr>
          <p:cNvSpPr txBox="1"/>
          <p:nvPr/>
        </p:nvSpPr>
        <p:spPr>
          <a:xfrm>
            <a:off x="0" y="35366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want to be data-driven</a:t>
            </a: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53456F1-C4D8-59B4-183F-7C692D0804B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5DA252CE-1EA4-AA6D-A8D4-C492F30EDC21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4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93E03-5D48-B59F-EDE3-1A4F484B4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BCD9D8-BA7D-3D48-799F-39A8A0EF7CFB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first… let me apologise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B29961-CE10-C817-889C-0F4F707F2212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213CDBC-1CF7-372C-FC3F-EAB62664D1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144"/>
          <a:stretch/>
        </p:blipFill>
        <p:spPr>
          <a:xfrm>
            <a:off x="1217556" y="1126305"/>
            <a:ext cx="10106025" cy="5683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4277D-4670-BDDD-E411-DC067AA7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64" y="6020434"/>
            <a:ext cx="699397" cy="6965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9054DA2-8364-186E-77BE-C455936F8D0F}"/>
              </a:ext>
            </a:extLst>
          </p:cNvPr>
          <p:cNvGrpSpPr/>
          <p:nvPr/>
        </p:nvGrpSpPr>
        <p:grpSpPr>
          <a:xfrm flipH="1">
            <a:off x="120246" y="5894208"/>
            <a:ext cx="2194620" cy="709745"/>
            <a:chOff x="9433447" y="1535962"/>
            <a:chExt cx="2194620" cy="709745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0F8DE19-EE67-F580-B7FA-0615521713BD}"/>
                </a:ext>
              </a:extLst>
            </p:cNvPr>
            <p:cNvSpPr/>
            <p:nvPr/>
          </p:nvSpPr>
          <p:spPr>
            <a:xfrm rot="3108627">
              <a:off x="10457148" y="1466303"/>
              <a:ext cx="388450" cy="999548"/>
            </a:xfrm>
            <a:prstGeom prst="arc">
              <a:avLst>
                <a:gd name="adj1" fmla="val 16652746"/>
                <a:gd name="adj2" fmla="val 18354974"/>
              </a:avLst>
            </a:prstGeom>
            <a:ln w="57150" cap="rnd">
              <a:solidFill>
                <a:srgbClr val="C00000"/>
              </a:solidFill>
            </a:ln>
            <a:effectLst>
              <a:outerShdw dist="38100" dir="5400000" algn="t" rotWithShape="0">
                <a:srgbClr val="FFFF33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6469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52938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9407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5875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82344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58813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35282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11751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658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D81E4DA3-EC31-ED6C-91E3-4A644F90981C}"/>
                </a:ext>
              </a:extLst>
            </p:cNvPr>
            <p:cNvSpPr/>
            <p:nvPr/>
          </p:nvSpPr>
          <p:spPr>
            <a:xfrm rot="3904370">
              <a:off x="9953316" y="1122967"/>
              <a:ext cx="602871" cy="1642609"/>
            </a:xfrm>
            <a:prstGeom prst="arc">
              <a:avLst>
                <a:gd name="adj1" fmla="val 16517526"/>
                <a:gd name="adj2" fmla="val 17711319"/>
              </a:avLst>
            </a:prstGeom>
            <a:ln w="57150" cap="rnd">
              <a:solidFill>
                <a:srgbClr val="C00000"/>
              </a:solidFill>
            </a:ln>
            <a:effectLst>
              <a:outerShdw dist="38100" dir="5400000" algn="t" rotWithShape="0">
                <a:srgbClr val="FFFF33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6469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52938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9407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5875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82344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58813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35282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11751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658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8D8D311-DDD7-4702-5C9B-64CF322A1C0E}"/>
                </a:ext>
              </a:extLst>
            </p:cNvPr>
            <p:cNvSpPr/>
            <p:nvPr/>
          </p:nvSpPr>
          <p:spPr>
            <a:xfrm rot="12549011">
              <a:off x="10801249" y="1535962"/>
              <a:ext cx="216358" cy="577027"/>
            </a:xfrm>
            <a:prstGeom prst="arc">
              <a:avLst>
                <a:gd name="adj1" fmla="val 16347538"/>
                <a:gd name="adj2" fmla="val 17864269"/>
              </a:avLst>
            </a:prstGeom>
            <a:ln w="57150" cap="rnd">
              <a:solidFill>
                <a:srgbClr val="C00000"/>
              </a:solidFill>
            </a:ln>
            <a:effectLst>
              <a:outerShdw dist="38100" dir="5400000" algn="t" rotWithShape="0">
                <a:srgbClr val="FFFF33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6469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52938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9407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5875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82344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58813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35282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11751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658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635EA7F-AFF2-6F73-6F43-F084D772355D}"/>
                </a:ext>
              </a:extLst>
            </p:cNvPr>
            <p:cNvSpPr/>
            <p:nvPr/>
          </p:nvSpPr>
          <p:spPr>
            <a:xfrm rot="9404745">
              <a:off x="10690360" y="1746048"/>
              <a:ext cx="937707" cy="225229"/>
            </a:xfrm>
            <a:prstGeom prst="arc">
              <a:avLst>
                <a:gd name="adj1" fmla="val 20401686"/>
                <a:gd name="adj2" fmla="val 21372103"/>
              </a:avLst>
            </a:prstGeom>
            <a:ln w="57150" cap="rnd">
              <a:solidFill>
                <a:srgbClr val="C00000"/>
              </a:solidFill>
            </a:ln>
            <a:effectLst>
              <a:outerShdw dist="38100" dir="5400000" algn="t" rotWithShape="0">
                <a:srgbClr val="FFFF33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6469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52938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9407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5875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82344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58813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35282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11751" algn="l" defTabSz="276469" rtl="0" eaLnBrk="1" latinLnBrk="0" hangingPunct="1">
                <a:defRPr sz="10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658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3F563D-90AB-50F5-9CF7-FC8F2135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4" y="4395694"/>
            <a:ext cx="789017" cy="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EDA001-F02A-7D0B-BCC4-A4C0C94B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" y="4870836"/>
            <a:ext cx="840394" cy="3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21B3685-40D9-3FE7-9DE1-DB0E159F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" y="5268709"/>
            <a:ext cx="823538" cy="4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w</a:t>
            </a:r>
            <a:r>
              <a:rPr lang="en-US" sz="36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en-US" sz="36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matter power spectra</a:t>
            </a: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1423C-D0D7-006B-8CEC-A898B563160E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8D2DE8-4E89-5294-E183-49A31959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503D46-409C-A567-7831-9A7D83C00FAD}"/>
              </a:ext>
            </a:extLst>
          </p:cNvPr>
          <p:cNvSpPr txBox="1"/>
          <p:nvPr/>
        </p:nvSpPr>
        <p:spPr>
          <a:xfrm>
            <a:off x="9457544" y="5623753"/>
            <a:ext cx="2225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&amp; Lombriser, PRD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529E44-B7ED-E13F-D145-27E2AE7B1FB8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66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6CA58-53AE-5AE3-BAC0-4FB5DB14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DD73B06B-D58A-AACC-1595-AE992E1C9CBE}"/>
              </a:ext>
            </a:extLst>
          </p:cNvPr>
          <p:cNvSpPr txBox="1"/>
          <p:nvPr/>
        </p:nvSpPr>
        <p:spPr>
          <a:xfrm>
            <a:off x="1" y="112587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w</a:t>
            </a:r>
            <a:r>
              <a:rPr lang="en-US" sz="36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en-US" sz="36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matter power spectra</a:t>
            </a: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DF49B8-65B3-8279-76BB-17E0C7A37430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B05559-4A3D-D79C-E0B4-EE1966492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B7AAD9-B1D6-95EE-E558-A73E2D069C3A}"/>
              </a:ext>
            </a:extLst>
          </p:cNvPr>
          <p:cNvSpPr txBox="1"/>
          <p:nvPr/>
        </p:nvSpPr>
        <p:spPr>
          <a:xfrm>
            <a:off x="9457544" y="5623753"/>
            <a:ext cx="2225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&amp; Lombriser, PRD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0CC1EC-EBE1-E3E5-11EF-425666FAF5AC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weet Brown / Ain't Nobody Got Time for That | Know Your Meme">
            <a:extLst>
              <a:ext uri="{FF2B5EF4-FFF2-40B4-BE49-F238E27FC236}">
                <a16:creationId xmlns:a16="http://schemas.microsoft.com/office/drawing/2014/main" id="{4C37F9CE-AF9B-A401-3F46-B30C1566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95" y="1228542"/>
            <a:ext cx="8318737" cy="46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96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B3BC51-5AE9-C7D5-32FE-9F911BFF802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765176-D8EF-CDFE-11D8-7364FE88C4E2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Portrait Prof. Dr. Lucie-Smith">
            <a:extLst>
              <a:ext uri="{FF2B5EF4-FFF2-40B4-BE49-F238E27FC236}">
                <a16:creationId xmlns:a16="http://schemas.microsoft.com/office/drawing/2014/main" id="{4B6A76BC-AC87-03F6-FAB3-D92598D32BE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1883"/>
          <a:stretch/>
        </p:blipFill>
        <p:spPr bwMode="auto">
          <a:xfrm>
            <a:off x="4874665" y="204501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f. Eiichiro Komatsu">
            <a:extLst>
              <a:ext uri="{FF2B5EF4-FFF2-40B4-BE49-F238E27FC236}">
                <a16:creationId xmlns:a16="http://schemas.microsoft.com/office/drawing/2014/main" id="{43590C8C-D614-1055-5952-911F252EDEC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8710" b="6326"/>
          <a:stretch/>
        </p:blipFill>
        <p:spPr bwMode="auto">
          <a:xfrm>
            <a:off x="8601569" y="204501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id="{76E27DFB-7E79-741C-1A87-5140FCF7BC9E}"/>
              </a:ext>
            </a:extLst>
          </p:cNvPr>
          <p:cNvSpPr txBox="1"/>
          <p:nvPr/>
        </p:nvSpPr>
        <p:spPr>
          <a:xfrm>
            <a:off x="948142" y="4732578"/>
            <a:ext cx="291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LAURA HEROLD</a:t>
            </a: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537DDA38-543F-7B78-CFB4-C8BD8387D891}"/>
              </a:ext>
            </a:extLst>
          </p:cNvPr>
          <p:cNvSpPr txBox="1"/>
          <p:nvPr/>
        </p:nvSpPr>
        <p:spPr>
          <a:xfrm>
            <a:off x="4307496" y="4732579"/>
            <a:ext cx="365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</a:t>
            </a:r>
            <a:r>
              <a:rPr lang="en-GB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UISA LUCIE-SMITH</a:t>
            </a: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3D7781BC-D8C1-578B-B450-D7A7AA1EE9D0}"/>
              </a:ext>
            </a:extLst>
          </p:cNvPr>
          <p:cNvSpPr txBox="1"/>
          <p:nvPr/>
        </p:nvSpPr>
        <p:spPr>
          <a:xfrm>
            <a:off x="8034400" y="4732578"/>
            <a:ext cx="365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EIICHIRO KOMATSU</a:t>
            </a:r>
            <a:endParaRPr lang="en-GB" sz="3200" b="1" dirty="0">
              <a:solidFill>
                <a:schemeClr val="bg1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9" name="Picture 18" descr="A person smiling in a snowy park&#10;&#10;AI-generated content may be incorrect.">
            <a:extLst>
              <a:ext uri="{FF2B5EF4-FFF2-40B4-BE49-F238E27FC236}">
                <a16:creationId xmlns:a16="http://schemas.microsoft.com/office/drawing/2014/main" id="{084E24DF-5A46-319C-1629-36948E187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0" y="204501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8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E3FEC-76A3-5EDD-7B28-6C15D622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25149889-C8C1-6778-BCB8-2197D9042334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9DCA1B-A95A-E521-EE7F-ABC879D05853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0ACC5A-4867-F025-7772-35331A836F99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3035885-AE42-0E7D-1616-8BF3114FC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93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D3BAF-2F44-EC0C-70FB-08B752A1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CD752A57-B273-A936-6ED0-1936656C4D15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EF9298-58F8-5646-CEDE-6CA91C78109D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FBD799-2533-5961-3AB1-512A3C55645E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CC53F0D-BCC7-06E9-5B1F-F27031CF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D4E44E-367D-DB8F-A1E1-B86BBCA6EFEF}"/>
              </a:ext>
            </a:extLst>
          </p:cNvPr>
          <p:cNvSpPr/>
          <p:nvPr/>
        </p:nvSpPr>
        <p:spPr>
          <a:xfrm>
            <a:off x="4293061" y="1350534"/>
            <a:ext cx="7731760" cy="2724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1B080-E9CF-D58B-22DE-53B08EE2293F}"/>
              </a:ext>
            </a:extLst>
          </p:cNvPr>
          <p:cNvSpPr/>
          <p:nvPr/>
        </p:nvSpPr>
        <p:spPr>
          <a:xfrm>
            <a:off x="2458720" y="4093915"/>
            <a:ext cx="7985760" cy="123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12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4E0349-76E0-5129-2684-90E9F032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4354EA8-77DB-354C-F387-B910C2BA59C5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2C5BCA-22CB-B531-81CB-FD02FFE1AF47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33CD3CA-5E9B-D0FF-B5E6-3139CDDE03D6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9C2A795-FB8A-7476-B371-FF2EC741E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B11AE1-9971-1AAA-347F-3CD99B9CDF85}"/>
              </a:ext>
            </a:extLst>
          </p:cNvPr>
          <p:cNvSpPr/>
          <p:nvPr/>
        </p:nvSpPr>
        <p:spPr>
          <a:xfrm>
            <a:off x="4373880" y="3561080"/>
            <a:ext cx="4902200" cy="51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633B3-E4A3-008C-5998-B2C11A4E0C67}"/>
              </a:ext>
            </a:extLst>
          </p:cNvPr>
          <p:cNvSpPr/>
          <p:nvPr/>
        </p:nvSpPr>
        <p:spPr>
          <a:xfrm>
            <a:off x="2458720" y="4093915"/>
            <a:ext cx="7985760" cy="123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8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E09BD-5BA2-AF2A-05C2-71737D4C8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2A50D0AE-54DA-614C-8ECD-6F0BD2F03E44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40F7E5-8859-5CA2-374B-EDABFFA92B2E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BF6313-3E57-0B09-76DD-6D3890AF53F3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9EC7ECD-B921-05ED-2576-1E739F154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40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B0B65-C8F9-F679-3B47-F62E58ACC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4850E7A-325C-EFB0-B2E9-F3B21E6CE946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4BC72-BACC-BE09-9EA2-CF0CE9786179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857F0F-9CBE-18E2-2B68-37D09B336282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E0CBEDA-F948-FC98-9447-1306B68E8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8E3D4C-6DA8-7A04-33F9-374CFF081584}"/>
              </a:ext>
            </a:extLst>
          </p:cNvPr>
          <p:cNvSpPr txBox="1"/>
          <p:nvPr/>
        </p:nvSpPr>
        <p:spPr>
          <a:xfrm>
            <a:off x="1290563" y="5324302"/>
            <a:ext cx="476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How Many Parameters </a:t>
            </a:r>
            <a:b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Describe The Data?</a:t>
            </a:r>
          </a:p>
        </p:txBody>
      </p:sp>
    </p:spTree>
    <p:extLst>
      <p:ext uri="{BB962C8B-B14F-4D97-AF65-F5344CB8AC3E}">
        <p14:creationId xmlns:p14="http://schemas.microsoft.com/office/powerpoint/2010/main" val="810844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34854-526A-16EC-6793-A44D0325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9410DAE8-098D-8D1E-0329-60CE7D6F0245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377D42-9136-B769-B324-57159A07E501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199B74-7D9F-3DA4-232C-0EEE30A20D5A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D53D884-B1A6-A20F-9340-D11373BC1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4D11F7-F784-4C10-C8DC-F74A296BF969}"/>
              </a:ext>
            </a:extLst>
          </p:cNvPr>
          <p:cNvSpPr txBox="1"/>
          <p:nvPr/>
        </p:nvSpPr>
        <p:spPr>
          <a:xfrm>
            <a:off x="1290563" y="5324302"/>
            <a:ext cx="476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How Many Parameters </a:t>
            </a:r>
            <a:b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Describe The Data?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C15FC717-0B45-75CF-107C-5CA0C8443141}"/>
              </a:ext>
            </a:extLst>
          </p:cNvPr>
          <p:cNvSpPr txBox="1"/>
          <p:nvPr/>
        </p:nvSpPr>
        <p:spPr>
          <a:xfrm>
            <a:off x="4093906" y="5324302"/>
            <a:ext cx="494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How Do We </a:t>
            </a:r>
            <a:b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interpret them?</a:t>
            </a:r>
          </a:p>
        </p:txBody>
      </p:sp>
    </p:spTree>
    <p:extLst>
      <p:ext uri="{BB962C8B-B14F-4D97-AF65-F5344CB8AC3E}">
        <p14:creationId xmlns:p14="http://schemas.microsoft.com/office/powerpoint/2010/main" val="2468468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EF134-8063-C213-3DC6-2EF6CD640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43962ADA-BA92-5EDB-A894-032DE6E842AD}"/>
              </a:ext>
            </a:extLst>
          </p:cNvPr>
          <p:cNvSpPr txBox="1"/>
          <p:nvPr/>
        </p:nvSpPr>
        <p:spPr>
          <a:xfrm>
            <a:off x="1" y="112587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to CMB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4DD576-65B8-D3F4-BCF5-B7232C035085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161277-CE92-0B85-D172-C4917E197337}"/>
              </a:ext>
            </a:extLst>
          </p:cNvPr>
          <p:cNvSpPr txBox="1"/>
          <p:nvPr/>
        </p:nvSpPr>
        <p:spPr>
          <a:xfrm>
            <a:off x="10535157" y="940485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Piras et al., PRD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42726C2-5826-A4CB-6315-AF5C26D47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2000"/>
          <a:stretch/>
        </p:blipFill>
        <p:spPr bwMode="auto">
          <a:xfrm>
            <a:off x="160020" y="1248262"/>
            <a:ext cx="11871960" cy="40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52394C-E75A-2D92-A678-EE5D043E5D8B}"/>
              </a:ext>
            </a:extLst>
          </p:cNvPr>
          <p:cNvSpPr txBox="1"/>
          <p:nvPr/>
        </p:nvSpPr>
        <p:spPr>
          <a:xfrm>
            <a:off x="1290563" y="5324302"/>
            <a:ext cx="476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How Many Parameters </a:t>
            </a:r>
            <a:b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Describe The Data?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17098CB2-87FA-BA27-2E51-D7DC61C81403}"/>
              </a:ext>
            </a:extLst>
          </p:cNvPr>
          <p:cNvSpPr txBox="1"/>
          <p:nvPr/>
        </p:nvSpPr>
        <p:spPr>
          <a:xfrm>
            <a:off x="4093906" y="5324302"/>
            <a:ext cx="494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How Do We </a:t>
            </a:r>
            <a:b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interpret them?</a:t>
            </a: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6DEC1740-882C-74D8-C144-01D438631861}"/>
              </a:ext>
            </a:extLst>
          </p:cNvPr>
          <p:cNvSpPr txBox="1"/>
          <p:nvPr/>
        </p:nvSpPr>
        <p:spPr>
          <a:xfrm>
            <a:off x="6897249" y="5311477"/>
            <a:ext cx="494953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Can We </a:t>
            </a:r>
          </a:p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Constrain Them?</a:t>
            </a:r>
          </a:p>
        </p:txBody>
      </p:sp>
    </p:spTree>
    <p:extLst>
      <p:ext uri="{BB962C8B-B14F-4D97-AF65-F5344CB8AC3E}">
        <p14:creationId xmlns:p14="http://schemas.microsoft.com/office/powerpoint/2010/main" val="421960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5950DE8-96EA-184E-FB93-B96ECD76A8D2}"/>
              </a:ext>
            </a:extLst>
          </p:cNvPr>
          <p:cNvSpPr txBox="1"/>
          <p:nvPr/>
        </p:nvSpPr>
        <p:spPr>
          <a:xfrm>
            <a:off x="0" y="1874586"/>
            <a:ext cx="121920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often used for acceleration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5655FD7C-B57E-B579-A02B-A1D06EE6DC6F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 nutshell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93929-ACEB-BBD5-5738-A69DA73366D1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15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0" y="1151771"/>
            <a:ext cx="12322628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models: 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and EDE (early dark energy)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F513CC2-3911-4499-BBC5-52037A2900EE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956AE7-A8E9-CFCC-05D9-772BEE617A0A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0F8E50-096C-7C4C-B350-10C95469365B}"/>
              </a:ext>
            </a:extLst>
          </p:cNvPr>
          <p:cNvSpPr txBox="1"/>
          <p:nvPr/>
        </p:nvSpPr>
        <p:spPr>
          <a:xfrm>
            <a:off x="798233" y="3387015"/>
            <a:ext cx="3601047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AA1A7-7C80-1207-6FE9-8F22E38FF0B5}"/>
              </a:ext>
            </a:extLst>
          </p:cNvPr>
          <p:cNvSpPr txBox="1"/>
          <p:nvPr/>
        </p:nvSpPr>
        <p:spPr>
          <a:xfrm>
            <a:off x="796023" y="3460493"/>
            <a:ext cx="40220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F8E6A-417A-8C9C-77B3-2E7F06D7FF44}"/>
              </a:ext>
            </a:extLst>
          </p:cNvPr>
          <p:cNvSpPr txBox="1"/>
          <p:nvPr/>
        </p:nvSpPr>
        <p:spPr>
          <a:xfrm>
            <a:off x="5843359" y="3387015"/>
            <a:ext cx="3733268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893A3-3075-F075-65E1-B03A2451ECBE}"/>
              </a:ext>
            </a:extLst>
          </p:cNvPr>
          <p:cNvSpPr txBox="1"/>
          <p:nvPr/>
        </p:nvSpPr>
        <p:spPr>
          <a:xfrm>
            <a:off x="5874438" y="3460493"/>
            <a:ext cx="3809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3ED28-4062-5331-38E1-762F20F3DAD5}"/>
              </a:ext>
            </a:extLst>
          </p:cNvPr>
          <p:cNvSpPr txBox="1"/>
          <p:nvPr/>
        </p:nvSpPr>
        <p:spPr>
          <a:xfrm>
            <a:off x="9578835" y="3387015"/>
            <a:ext cx="2230895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35C7F-1540-4818-819D-4D0EB35D7409}"/>
              </a:ext>
            </a:extLst>
          </p:cNvPr>
          <p:cNvSpPr txBox="1"/>
          <p:nvPr/>
        </p:nvSpPr>
        <p:spPr>
          <a:xfrm>
            <a:off x="9734094" y="3439397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EDE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69171-2A17-A7E3-987B-810C04C1B700}"/>
              </a:ext>
            </a:extLst>
          </p:cNvPr>
          <p:cNvSpPr txBox="1"/>
          <p:nvPr/>
        </p:nvSpPr>
        <p:spPr>
          <a:xfrm>
            <a:off x="10738641" y="3438224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z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c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450191-0C01-24BF-CC55-0A6AC901F998}"/>
              </a:ext>
            </a:extLst>
          </p:cNvPr>
          <p:cNvSpPr txBox="1"/>
          <p:nvPr/>
        </p:nvSpPr>
        <p:spPr>
          <a:xfrm>
            <a:off x="11198302" y="3439538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θ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i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09F76E79-A15F-C560-7282-A6725D323233}"/>
              </a:ext>
            </a:extLst>
          </p:cNvPr>
          <p:cNvSpPr txBox="1"/>
          <p:nvPr/>
        </p:nvSpPr>
        <p:spPr>
          <a:xfrm>
            <a:off x="5843359" y="2772965"/>
            <a:ext cx="610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EDE</a:t>
            </a: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DDEC6605-FC6F-0191-2033-38E31ECAE438}"/>
              </a:ext>
            </a:extLst>
          </p:cNvPr>
          <p:cNvSpPr txBox="1"/>
          <p:nvPr/>
        </p:nvSpPr>
        <p:spPr>
          <a:xfrm>
            <a:off x="1582716" y="2772965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4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134D8-6383-0392-9DBC-DAB6A7B27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F587D0-78C3-0927-A863-9C5AB8F27F0D}"/>
              </a:ext>
            </a:extLst>
          </p:cNvPr>
          <p:cNvSpPr txBox="1"/>
          <p:nvPr/>
        </p:nvSpPr>
        <p:spPr>
          <a:xfrm>
            <a:off x="0" y="1151771"/>
            <a:ext cx="12322628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models: 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and EDE (early dark energy)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317A204F-BBB6-49DF-D911-28A75D1A6D2C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0F054B-D30E-2947-7440-9A0A3A6E4C95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C2C8DD-616D-1A46-C408-9D780F163E94}"/>
              </a:ext>
            </a:extLst>
          </p:cNvPr>
          <p:cNvSpPr txBox="1"/>
          <p:nvPr/>
        </p:nvSpPr>
        <p:spPr>
          <a:xfrm>
            <a:off x="798233" y="3387015"/>
            <a:ext cx="3601047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9D3DF-6AD7-A7FE-E617-BAD152F13CB7}"/>
              </a:ext>
            </a:extLst>
          </p:cNvPr>
          <p:cNvSpPr txBox="1"/>
          <p:nvPr/>
        </p:nvSpPr>
        <p:spPr>
          <a:xfrm>
            <a:off x="796023" y="3460493"/>
            <a:ext cx="40220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45623-6F76-7BA9-7D56-A53C7A494F7D}"/>
              </a:ext>
            </a:extLst>
          </p:cNvPr>
          <p:cNvSpPr txBox="1"/>
          <p:nvPr/>
        </p:nvSpPr>
        <p:spPr>
          <a:xfrm>
            <a:off x="5843359" y="3387015"/>
            <a:ext cx="3733268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60DA1-500E-D4D0-D886-3B891FBE6AD7}"/>
              </a:ext>
            </a:extLst>
          </p:cNvPr>
          <p:cNvSpPr txBox="1"/>
          <p:nvPr/>
        </p:nvSpPr>
        <p:spPr>
          <a:xfrm>
            <a:off x="5874438" y="3460493"/>
            <a:ext cx="3809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9F9A3-EB51-1E70-73E9-C27091678378}"/>
              </a:ext>
            </a:extLst>
          </p:cNvPr>
          <p:cNvSpPr txBox="1"/>
          <p:nvPr/>
        </p:nvSpPr>
        <p:spPr>
          <a:xfrm>
            <a:off x="9578835" y="3387015"/>
            <a:ext cx="2230895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8CF05-6378-34E6-85FB-C80534A0B539}"/>
              </a:ext>
            </a:extLst>
          </p:cNvPr>
          <p:cNvSpPr txBox="1"/>
          <p:nvPr/>
        </p:nvSpPr>
        <p:spPr>
          <a:xfrm>
            <a:off x="9734094" y="3439397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EDE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8E452-8CE2-2F2F-5992-7D4EF4A9C485}"/>
              </a:ext>
            </a:extLst>
          </p:cNvPr>
          <p:cNvSpPr txBox="1"/>
          <p:nvPr/>
        </p:nvSpPr>
        <p:spPr>
          <a:xfrm>
            <a:off x="10738641" y="3438224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z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c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C5185-B91A-F6AE-FBA4-BCE6E939DB9E}"/>
              </a:ext>
            </a:extLst>
          </p:cNvPr>
          <p:cNvSpPr txBox="1"/>
          <p:nvPr/>
        </p:nvSpPr>
        <p:spPr>
          <a:xfrm>
            <a:off x="11198302" y="3439538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θ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i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6C974653-2D12-703D-D531-6284DB1E0D74}"/>
              </a:ext>
            </a:extLst>
          </p:cNvPr>
          <p:cNvSpPr txBox="1"/>
          <p:nvPr/>
        </p:nvSpPr>
        <p:spPr>
          <a:xfrm>
            <a:off x="5843359" y="2772965"/>
            <a:ext cx="610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EDE</a:t>
            </a: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DE0731A3-C00D-86CF-63D2-411D8BA5AC09}"/>
              </a:ext>
            </a:extLst>
          </p:cNvPr>
          <p:cNvSpPr txBox="1"/>
          <p:nvPr/>
        </p:nvSpPr>
        <p:spPr>
          <a:xfrm>
            <a:off x="1582716" y="2772965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7FA696-8F18-D324-F7EC-B02E70DC8405}"/>
              </a:ext>
            </a:extLst>
          </p:cNvPr>
          <p:cNvSpPr txBox="1"/>
          <p:nvPr/>
        </p:nvSpPr>
        <p:spPr>
          <a:xfrm>
            <a:off x="6542116" y="4247414"/>
            <a:ext cx="485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4B183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PROMISING SOLUTION to Hubble tension (?)</a:t>
            </a:r>
            <a:endParaRPr lang="en-GB" sz="4000" b="1" dirty="0">
              <a:solidFill>
                <a:schemeClr val="accent2">
                  <a:lumMod val="60000"/>
                  <a:lumOff val="40000"/>
                </a:schemeClr>
              </a:solidFill>
              <a:latin typeface="Morant" panose="02000503000000000000" pitchFamily="2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57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9A56A-D405-DDCF-FD08-30811347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4DEAAC-DEBB-B95E-696F-224519E1455E}"/>
              </a:ext>
            </a:extLst>
          </p:cNvPr>
          <p:cNvSpPr txBox="1"/>
          <p:nvPr/>
        </p:nvSpPr>
        <p:spPr>
          <a:xfrm>
            <a:off x="0" y="1151771"/>
            <a:ext cx="12322628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models: 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and EDE (early dark energy)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9BF783C8-2CD2-B095-3A4B-1014C453133F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241799D-EF26-C32D-2127-02D8A390FF4E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9B8CDA-E531-658E-DD50-E7BF1D7E34A2}"/>
              </a:ext>
            </a:extLst>
          </p:cNvPr>
          <p:cNvSpPr txBox="1"/>
          <p:nvPr/>
        </p:nvSpPr>
        <p:spPr>
          <a:xfrm>
            <a:off x="798233" y="3387015"/>
            <a:ext cx="3601047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E36CA-CF61-6E7F-09FF-EF1BBD024CC8}"/>
              </a:ext>
            </a:extLst>
          </p:cNvPr>
          <p:cNvSpPr txBox="1"/>
          <p:nvPr/>
        </p:nvSpPr>
        <p:spPr>
          <a:xfrm>
            <a:off x="796023" y="3460493"/>
            <a:ext cx="40220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70007-584A-FD6B-DD69-5174304D82D9}"/>
              </a:ext>
            </a:extLst>
          </p:cNvPr>
          <p:cNvSpPr txBox="1"/>
          <p:nvPr/>
        </p:nvSpPr>
        <p:spPr>
          <a:xfrm>
            <a:off x="5843359" y="3387015"/>
            <a:ext cx="3733268" cy="68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DC05A-879C-7946-3E21-75896B441F44}"/>
              </a:ext>
            </a:extLst>
          </p:cNvPr>
          <p:cNvSpPr txBox="1"/>
          <p:nvPr/>
        </p:nvSpPr>
        <p:spPr>
          <a:xfrm>
            <a:off x="5874438" y="3460493"/>
            <a:ext cx="3809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3C4C2-F969-815B-4E7E-4A8652F2FBCB}"/>
              </a:ext>
            </a:extLst>
          </p:cNvPr>
          <p:cNvSpPr txBox="1"/>
          <p:nvPr/>
        </p:nvSpPr>
        <p:spPr>
          <a:xfrm>
            <a:off x="9578835" y="3387015"/>
            <a:ext cx="2230895" cy="684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2166F-331E-F887-2F3C-AEE7A72AFF4D}"/>
              </a:ext>
            </a:extLst>
          </p:cNvPr>
          <p:cNvSpPr txBox="1"/>
          <p:nvPr/>
        </p:nvSpPr>
        <p:spPr>
          <a:xfrm>
            <a:off x="9734094" y="3439397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EDE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962CF-C3BD-1642-4D7A-E35ACB23F3EA}"/>
              </a:ext>
            </a:extLst>
          </p:cNvPr>
          <p:cNvSpPr txBox="1"/>
          <p:nvPr/>
        </p:nvSpPr>
        <p:spPr>
          <a:xfrm>
            <a:off x="10738641" y="3438224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z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c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DB603D-99B2-5946-A577-AB792FB64680}"/>
              </a:ext>
            </a:extLst>
          </p:cNvPr>
          <p:cNvSpPr txBox="1"/>
          <p:nvPr/>
        </p:nvSpPr>
        <p:spPr>
          <a:xfrm>
            <a:off x="11198302" y="3439538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θ</a:t>
            </a:r>
            <a:r>
              <a:rPr lang="en-US" sz="400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i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C04B1579-63E8-5674-7CDA-EF45E5C31EEE}"/>
              </a:ext>
            </a:extLst>
          </p:cNvPr>
          <p:cNvSpPr txBox="1"/>
          <p:nvPr/>
        </p:nvSpPr>
        <p:spPr>
          <a:xfrm>
            <a:off x="5843359" y="2772965"/>
            <a:ext cx="610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EDE</a:t>
            </a: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19DD7E39-ED40-C819-54E2-BEFF13EB8482}"/>
              </a:ext>
            </a:extLst>
          </p:cNvPr>
          <p:cNvSpPr txBox="1"/>
          <p:nvPr/>
        </p:nvSpPr>
        <p:spPr>
          <a:xfrm>
            <a:off x="1582716" y="2772965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2138E-200D-E5F2-FE47-A5AD8BC9050A}"/>
              </a:ext>
            </a:extLst>
          </p:cNvPr>
          <p:cNvSpPr txBox="1"/>
          <p:nvPr/>
        </p:nvSpPr>
        <p:spPr>
          <a:xfrm>
            <a:off x="5851765" y="5550362"/>
            <a:ext cx="641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4B183"/>
                </a:solidFill>
                <a:latin typeface="Morant" panose="02000503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if </a:t>
            </a:r>
            <a:r>
              <a:rPr lang="en-US" sz="4000" dirty="0" err="1">
                <a:solidFill>
                  <a:srgbClr val="F4B183"/>
                </a:solidFill>
                <a:latin typeface="Morant" panose="02000503000000000000" pitchFamily="2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 err="1">
                <a:solidFill>
                  <a:srgbClr val="F4B183"/>
                </a:solidFill>
                <a:latin typeface="Morant" panose="02000503000000000000" pitchFamily="2" charset="0"/>
                <a:ea typeface="Latin Modern Math" panose="02000503000000000000" pitchFamily="50" charset="0"/>
              </a:rPr>
              <a:t>EDE</a:t>
            </a:r>
            <a:r>
              <a:rPr lang="en-US" sz="4000" baseline="-25000" dirty="0">
                <a:solidFill>
                  <a:srgbClr val="F4B183"/>
                </a:solidFill>
                <a:latin typeface="Morant" panose="02000503000000000000" pitchFamily="2" charset="0"/>
                <a:ea typeface="Latin Modern Math" panose="02000503000000000000" pitchFamily="50" charset="0"/>
              </a:rPr>
              <a:t> </a:t>
            </a:r>
            <a:r>
              <a:rPr lang="en-US" sz="4000" dirty="0">
                <a:solidFill>
                  <a:srgbClr val="F4B183"/>
                </a:solidFill>
                <a:latin typeface="Morant" panose="02000503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= 0 </a:t>
            </a:r>
            <a:r>
              <a:rPr lang="en-US" sz="4000" dirty="0">
                <a:solidFill>
                  <a:srgbClr val="F4B183"/>
                </a:solidFill>
                <a:latin typeface="Morant" panose="02000503000000000000" pitchFamily="2" charset="0"/>
                <a:ea typeface="Latin Modern Math" panose="02000503000000000000" pitchFamily="50" charset="0"/>
                <a:cs typeface="Poppins" panose="00000500000000000000" pitchFamily="2" charset="0"/>
                <a:sym typeface="Wingdings" panose="05000000000000000000" pitchFamily="2" charset="2"/>
              </a:rPr>
              <a:t>then EDE=</a:t>
            </a:r>
            <a:r>
              <a:rPr lang="en-US" sz="4000" dirty="0">
                <a:solidFill>
                  <a:srgbClr val="F4B183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ΛCDM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21877-00FD-7080-56DF-13B2DF0E4706}"/>
              </a:ext>
            </a:extLst>
          </p:cNvPr>
          <p:cNvSpPr txBox="1"/>
          <p:nvPr/>
        </p:nvSpPr>
        <p:spPr>
          <a:xfrm>
            <a:off x="6542116" y="4247414"/>
            <a:ext cx="485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4B183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PROMISING SOLUTION to Hubble tension (?)</a:t>
            </a:r>
            <a:endParaRPr lang="en-GB" sz="4000" b="1" dirty="0">
              <a:solidFill>
                <a:schemeClr val="accent2">
                  <a:lumMod val="60000"/>
                  <a:lumOff val="40000"/>
                </a:schemeClr>
              </a:solidFill>
              <a:latin typeface="Morant" panose="02000503000000000000" pitchFamily="2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54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680505-4748-7D88-554F-2D6D81A32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71432D-5436-6D2F-8E44-928C93541D43}"/>
              </a:ext>
            </a:extLst>
          </p:cNvPr>
          <p:cNvSpPr txBox="1"/>
          <p:nvPr/>
        </p:nvSpPr>
        <p:spPr>
          <a:xfrm>
            <a:off x="0" y="1151771"/>
            <a:ext cx="12322628" cy="734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models: 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</a:t>
            </a: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and EDE (early dark energy)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CMB temperature power spectra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3F6CB4EC-D61B-A793-D680-A0D5CF440324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54D5C9-A86F-B398-C59C-3BBB22EFEE12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933D13E-9F75-3E68-C5DE-2DFF9D40EAC3}"/>
              </a:ext>
            </a:extLst>
          </p:cNvPr>
          <p:cNvSpPr txBox="1"/>
          <p:nvPr/>
        </p:nvSpPr>
        <p:spPr>
          <a:xfrm>
            <a:off x="798233" y="3387015"/>
            <a:ext cx="3601047" cy="684000"/>
          </a:xfrm>
          <a:prstGeom prst="rect">
            <a:avLst/>
          </a:prstGeom>
          <a:noFill/>
          <a:ln w="28575"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E34947-6236-BB99-C1EF-3783113E67B1}"/>
              </a:ext>
            </a:extLst>
          </p:cNvPr>
          <p:cNvSpPr txBox="1"/>
          <p:nvPr/>
        </p:nvSpPr>
        <p:spPr>
          <a:xfrm>
            <a:off x="796023" y="3460493"/>
            <a:ext cx="40220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rgbClr val="606060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>
              <a:solidFill>
                <a:srgbClr val="606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177645-94DD-CDE5-C224-7B715B0D415F}"/>
              </a:ext>
            </a:extLst>
          </p:cNvPr>
          <p:cNvSpPr txBox="1"/>
          <p:nvPr/>
        </p:nvSpPr>
        <p:spPr>
          <a:xfrm>
            <a:off x="5843359" y="3387015"/>
            <a:ext cx="3733268" cy="684000"/>
          </a:xfrm>
          <a:prstGeom prst="rect">
            <a:avLst/>
          </a:prstGeom>
          <a:noFill/>
          <a:ln w="28575"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bg1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6181B-7108-5D73-B7D0-5A463F96D14D}"/>
              </a:ext>
            </a:extLst>
          </p:cNvPr>
          <p:cNvSpPr txBox="1"/>
          <p:nvPr/>
        </p:nvSpPr>
        <p:spPr>
          <a:xfrm>
            <a:off x="5874438" y="3460493"/>
            <a:ext cx="3809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b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</a:t>
            </a:r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ω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m 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h </a:t>
            </a:r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τ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 n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 </a:t>
            </a:r>
            <a:r>
              <a:rPr lang="en-US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A</a:t>
            </a:r>
            <a:r>
              <a:rPr lang="en-US" sz="4000" baseline="-25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  <a:cs typeface="Poppins" panose="00000500000000000000" pitchFamily="2" charset="0"/>
              </a:rPr>
              <a:t>s</a:t>
            </a:r>
            <a:endParaRPr lang="en-GB" sz="4000" baseline="-25000" dirty="0">
              <a:solidFill>
                <a:srgbClr val="606060"/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CB3DD1-3C37-AAB3-87A7-BB8223F5D1BD}"/>
              </a:ext>
            </a:extLst>
          </p:cNvPr>
          <p:cNvSpPr txBox="1"/>
          <p:nvPr/>
        </p:nvSpPr>
        <p:spPr>
          <a:xfrm>
            <a:off x="9578835" y="3387015"/>
            <a:ext cx="2230895" cy="684000"/>
          </a:xfrm>
          <a:prstGeom prst="rect">
            <a:avLst/>
          </a:prstGeom>
          <a:noFill/>
          <a:ln w="28575"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Latin Modern Math" panose="02000503000000000000" pitchFamily="50" charset="0"/>
              <a:ea typeface="Latin Modern Math" panose="02000503000000000000" pitchFamily="50" charset="0"/>
              <a:cs typeface="Poppins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66DF7C-E892-CFF0-26DC-9D602A348998}"/>
              </a:ext>
            </a:extLst>
          </p:cNvPr>
          <p:cNvSpPr txBox="1"/>
          <p:nvPr/>
        </p:nvSpPr>
        <p:spPr>
          <a:xfrm>
            <a:off x="9734094" y="3439397"/>
            <a:ext cx="116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f</a:t>
            </a:r>
            <a:r>
              <a:rPr lang="en-US" sz="4000" baseline="-25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EDE</a:t>
            </a:r>
            <a:endParaRPr lang="en-GB" sz="2400" dirty="0">
              <a:solidFill>
                <a:srgbClr val="606060"/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611D4C-9735-364F-2BC0-247E874EE7B1}"/>
              </a:ext>
            </a:extLst>
          </p:cNvPr>
          <p:cNvSpPr txBox="1"/>
          <p:nvPr/>
        </p:nvSpPr>
        <p:spPr>
          <a:xfrm>
            <a:off x="10738641" y="3438224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z</a:t>
            </a:r>
            <a:r>
              <a:rPr lang="en-US" sz="4000" baseline="-25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c</a:t>
            </a:r>
            <a:endParaRPr lang="en-GB" sz="2400" dirty="0">
              <a:solidFill>
                <a:srgbClr val="606060"/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09793C-9E7A-C389-E754-9AC885EAB147}"/>
              </a:ext>
            </a:extLst>
          </p:cNvPr>
          <p:cNvSpPr txBox="1"/>
          <p:nvPr/>
        </p:nvSpPr>
        <p:spPr>
          <a:xfrm>
            <a:off x="11198302" y="3439538"/>
            <a:ext cx="58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θ</a:t>
            </a:r>
            <a:r>
              <a:rPr lang="en-US" sz="4000" baseline="-25000" dirty="0" err="1">
                <a:solidFill>
                  <a:srgbClr val="606060"/>
                </a:solidFill>
                <a:latin typeface="Latin Modern Math" panose="02000503000000000000" pitchFamily="50" charset="0"/>
                <a:ea typeface="Latin Modern Math" panose="02000503000000000000" pitchFamily="50" charset="0"/>
              </a:rPr>
              <a:t>i</a:t>
            </a:r>
            <a:endParaRPr lang="en-GB" sz="2400" dirty="0">
              <a:solidFill>
                <a:srgbClr val="606060"/>
              </a:solidFill>
              <a:latin typeface="Latin Modern Math" panose="02000503000000000000" pitchFamily="50" charset="0"/>
              <a:ea typeface="Latin Modern Math" panose="02000503000000000000" pitchFamily="50" charset="0"/>
            </a:endParaRPr>
          </a:p>
        </p:txBody>
      </p:sp>
      <p:sp>
        <p:nvSpPr>
          <p:cNvPr id="43" name="CasellaDiTesto 1">
            <a:extLst>
              <a:ext uri="{FF2B5EF4-FFF2-40B4-BE49-F238E27FC236}">
                <a16:creationId xmlns:a16="http://schemas.microsoft.com/office/drawing/2014/main" id="{2871D4C5-6269-80B1-B2B1-9FA7DCDE9991}"/>
              </a:ext>
            </a:extLst>
          </p:cNvPr>
          <p:cNvSpPr txBox="1"/>
          <p:nvPr/>
        </p:nvSpPr>
        <p:spPr>
          <a:xfrm>
            <a:off x="5843359" y="2772965"/>
            <a:ext cx="610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ea typeface="Latin Modern Math" panose="02000503000000000000" pitchFamily="50" charset="0"/>
                <a:cs typeface="Poppins" panose="00000500000000000000" pitchFamily="2" charset="0"/>
              </a:rPr>
              <a:t>EDE</a:t>
            </a:r>
          </a:p>
        </p:txBody>
      </p:sp>
      <p:sp>
        <p:nvSpPr>
          <p:cNvPr id="44" name="CasellaDiTesto 1">
            <a:extLst>
              <a:ext uri="{FF2B5EF4-FFF2-40B4-BE49-F238E27FC236}">
                <a16:creationId xmlns:a16="http://schemas.microsoft.com/office/drawing/2014/main" id="{50892F5B-4AA9-DAB8-E9D1-60CAA1861635}"/>
              </a:ext>
            </a:extLst>
          </p:cNvPr>
          <p:cNvSpPr txBox="1"/>
          <p:nvPr/>
        </p:nvSpPr>
        <p:spPr>
          <a:xfrm>
            <a:off x="1582716" y="2772965"/>
            <a:ext cx="2032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ΛCDM</a:t>
            </a:r>
            <a:endParaRPr lang="en-US" sz="33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6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C3BBD-63F6-E396-2B3C-F5E2C3BC1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7BC421A6-0B02-4FAC-A807-13104AA19672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many parameters describe the data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73F757-57DF-E834-2702-47D1950EA8CC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013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3C9FA1-971B-F1D6-23BD-76A7E52E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9D9455A3-3859-D4A3-654B-977368CFA306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many parameters describe the data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BDCB72-1722-3F51-EF59-0C9421658BC1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57033B2-F55B-83B3-C0B6-F260F56D4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03" y="884511"/>
            <a:ext cx="7912038" cy="58920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32EB34-9A75-4A1C-E7A7-01A426DA2054}"/>
              </a:ext>
            </a:extLst>
          </p:cNvPr>
          <p:cNvSpPr txBox="1"/>
          <p:nvPr/>
        </p:nvSpPr>
        <p:spPr>
          <a:xfrm>
            <a:off x="5330629" y="1087210"/>
            <a:ext cx="18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l-GR" sz="3200" dirty="0">
                <a:solidFill>
                  <a:srgbClr val="F2A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3200" b="1" dirty="0">
                <a:solidFill>
                  <a:srgbClr val="F2A12A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CDM</a:t>
            </a:r>
            <a:endParaRPr lang="en-GB" sz="3200" b="1" dirty="0">
              <a:solidFill>
                <a:srgbClr val="F2A12A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F423A25A-D672-A209-F7AB-A6B6A3ED398A}"/>
              </a:ext>
            </a:extLst>
          </p:cNvPr>
          <p:cNvSpPr txBox="1"/>
          <p:nvPr/>
        </p:nvSpPr>
        <p:spPr>
          <a:xfrm>
            <a:off x="5249349" y="3830548"/>
            <a:ext cx="18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b="1" dirty="0">
                <a:solidFill>
                  <a:srgbClr val="ABB1FF"/>
                </a:solidFill>
                <a:latin typeface="Morant" panose="02000503000000000000" pitchFamily="2" charset="0"/>
                <a:cs typeface="Arial" panose="020B0604020202020204" pitchFamily="34" charset="0"/>
              </a:rPr>
              <a:t>EDE</a:t>
            </a:r>
            <a:endParaRPr lang="en-GB" sz="3200" b="1" dirty="0">
              <a:solidFill>
                <a:srgbClr val="ABB1FF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8AA26-DC50-4A43-C45D-251A40F1211F}"/>
              </a:ext>
            </a:extLst>
          </p:cNvPr>
          <p:cNvSpPr/>
          <p:nvPr/>
        </p:nvSpPr>
        <p:spPr>
          <a:xfrm>
            <a:off x="8388066" y="1478279"/>
            <a:ext cx="1307940" cy="3505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6849F-FC4D-C402-C0DA-B484D9000D35}"/>
              </a:ext>
            </a:extLst>
          </p:cNvPr>
          <p:cNvSpPr/>
          <p:nvPr/>
        </p:nvSpPr>
        <p:spPr>
          <a:xfrm>
            <a:off x="8388066" y="4153643"/>
            <a:ext cx="1307940" cy="3505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FF583F6C-7685-F9BB-FD6D-B56F7DA52720}"/>
              </a:ext>
            </a:extLst>
          </p:cNvPr>
          <p:cNvSpPr txBox="1"/>
          <p:nvPr/>
        </p:nvSpPr>
        <p:spPr>
          <a:xfrm>
            <a:off x="8132321" y="2806367"/>
            <a:ext cx="144854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LANCK </a:t>
            </a:r>
          </a:p>
          <a:p>
            <a:pPr algn="ctr">
              <a:spcAft>
                <a:spcPts val="200"/>
              </a:spcAft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ERROR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511228-44F4-9FFF-4B74-960D93980927}"/>
              </a:ext>
            </a:extLst>
          </p:cNvPr>
          <p:cNvGrpSpPr/>
          <p:nvPr/>
        </p:nvGrpSpPr>
        <p:grpSpPr>
          <a:xfrm rot="9939425">
            <a:off x="7796490" y="2844681"/>
            <a:ext cx="1099132" cy="437200"/>
            <a:chOff x="2138964" y="1946594"/>
            <a:chExt cx="1776830" cy="471917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2847945-0368-4C55-A393-47E0EDBE0AAB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2BD81E8-500A-E455-EA55-9DA9D0BC440E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D3A8D05-27E4-A9D4-9619-6DFB3CB78486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7A2B9765-3681-AC82-F156-3DF1DD5A3C3F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247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58BA2-7AF2-4DAB-D9C5-AFA83E3E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37666028-AD0A-E5A8-C1B2-A575456FBC0A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many parameters describe the data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9868B9-9AEA-187B-3899-3D2B8FF6D722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E72CF44-DA72-AD09-1BDD-71F28FA61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03" y="884511"/>
            <a:ext cx="7912038" cy="58920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CA448D-FB81-3A4F-8DA1-B839653E8577}"/>
              </a:ext>
            </a:extLst>
          </p:cNvPr>
          <p:cNvSpPr txBox="1"/>
          <p:nvPr/>
        </p:nvSpPr>
        <p:spPr>
          <a:xfrm>
            <a:off x="5330629" y="1087210"/>
            <a:ext cx="18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l-GR" sz="3200" dirty="0">
                <a:solidFill>
                  <a:srgbClr val="F2A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3200" b="1" dirty="0">
                <a:solidFill>
                  <a:srgbClr val="F2A12A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CDM</a:t>
            </a:r>
            <a:endParaRPr lang="en-GB" sz="3200" b="1" dirty="0">
              <a:solidFill>
                <a:srgbClr val="F2A12A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1E09D735-C735-DBA1-25E5-2890602F7330}"/>
              </a:ext>
            </a:extLst>
          </p:cNvPr>
          <p:cNvSpPr txBox="1"/>
          <p:nvPr/>
        </p:nvSpPr>
        <p:spPr>
          <a:xfrm>
            <a:off x="5249349" y="3830548"/>
            <a:ext cx="18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b="1" dirty="0">
                <a:solidFill>
                  <a:srgbClr val="ABB1FF"/>
                </a:solidFill>
                <a:latin typeface="Morant" panose="02000503000000000000" pitchFamily="2" charset="0"/>
                <a:cs typeface="Arial" panose="020B0604020202020204" pitchFamily="34" charset="0"/>
              </a:rPr>
              <a:t>EDE</a:t>
            </a:r>
            <a:endParaRPr lang="en-GB" sz="3200" b="1" dirty="0">
              <a:solidFill>
                <a:srgbClr val="ABB1FF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AEF311-0561-A9D5-F285-6A40A3BF13CE}"/>
              </a:ext>
            </a:extLst>
          </p:cNvPr>
          <p:cNvSpPr/>
          <p:nvPr/>
        </p:nvSpPr>
        <p:spPr>
          <a:xfrm>
            <a:off x="8388066" y="1478279"/>
            <a:ext cx="1307940" cy="3505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D4A5A-6481-12E6-7D76-0DF4CE8D4C4C}"/>
              </a:ext>
            </a:extLst>
          </p:cNvPr>
          <p:cNvSpPr/>
          <p:nvPr/>
        </p:nvSpPr>
        <p:spPr>
          <a:xfrm>
            <a:off x="8388066" y="4153643"/>
            <a:ext cx="1307940" cy="3505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19C8D647-F080-F362-8419-E866CB825F18}"/>
              </a:ext>
            </a:extLst>
          </p:cNvPr>
          <p:cNvSpPr txBox="1"/>
          <p:nvPr/>
        </p:nvSpPr>
        <p:spPr>
          <a:xfrm>
            <a:off x="8132321" y="2806367"/>
            <a:ext cx="144854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LANCK </a:t>
            </a:r>
          </a:p>
          <a:p>
            <a:pPr algn="ctr">
              <a:spcAft>
                <a:spcPts val="200"/>
              </a:spcAft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ERROR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F493F-52B6-EC3F-ADC8-827FF03EA09D}"/>
              </a:ext>
            </a:extLst>
          </p:cNvPr>
          <p:cNvGrpSpPr/>
          <p:nvPr/>
        </p:nvGrpSpPr>
        <p:grpSpPr>
          <a:xfrm rot="9939425">
            <a:off x="7796490" y="2844681"/>
            <a:ext cx="1099132" cy="437200"/>
            <a:chOff x="2138964" y="1946594"/>
            <a:chExt cx="1776830" cy="471917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DDF01D8-BD98-F930-185D-16644DF7EB66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49450068-4B3F-ED9A-47BB-694FEA39AAA4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4F94915-EF9A-4068-ED0E-65FAA4EAC69C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3D71F36B-5E16-9FD3-CA7A-33ED16DA9CD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06EC15CA-FF1A-BB8F-04F2-A21AC866A4F8}"/>
              </a:ext>
            </a:extLst>
          </p:cNvPr>
          <p:cNvSpPr txBox="1"/>
          <p:nvPr/>
        </p:nvSpPr>
        <p:spPr>
          <a:xfrm>
            <a:off x="9660967" y="1256017"/>
            <a:ext cx="2688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Known </a:t>
            </a:r>
            <a:r>
              <a:rPr lang="en-US" sz="2800" b="1" dirty="0" err="1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DegeNeracY</a:t>
            </a:r>
            <a: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in ΛCDM</a:t>
            </a:r>
            <a:endParaRPr lang="en-US" sz="28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28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85106-713E-8019-6AC9-52CCE6853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52F0B1E9-B493-E5A4-5F83-28D17705CED2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many parameters describe the data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3A893C-885D-9E34-22EA-42D0EEADC84C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036E955-9FCF-71CF-074F-8D365FD4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03" y="884511"/>
            <a:ext cx="7912038" cy="58920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035128-A82B-81D1-D199-74470B552C0F}"/>
              </a:ext>
            </a:extLst>
          </p:cNvPr>
          <p:cNvSpPr txBox="1"/>
          <p:nvPr/>
        </p:nvSpPr>
        <p:spPr>
          <a:xfrm>
            <a:off x="5330629" y="1087210"/>
            <a:ext cx="18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l-GR" sz="3200" dirty="0">
                <a:solidFill>
                  <a:srgbClr val="F2A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3200" b="1" dirty="0">
                <a:solidFill>
                  <a:srgbClr val="F2A12A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CDM</a:t>
            </a:r>
            <a:endParaRPr lang="en-GB" sz="3200" b="1" dirty="0">
              <a:solidFill>
                <a:srgbClr val="F2A12A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E1CF4EE6-7604-9D46-63E1-6B6AAD0F5818}"/>
              </a:ext>
            </a:extLst>
          </p:cNvPr>
          <p:cNvSpPr txBox="1"/>
          <p:nvPr/>
        </p:nvSpPr>
        <p:spPr>
          <a:xfrm>
            <a:off x="5249349" y="3830548"/>
            <a:ext cx="18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b="1" dirty="0">
                <a:solidFill>
                  <a:srgbClr val="ABB1FF"/>
                </a:solidFill>
                <a:latin typeface="Morant" panose="02000503000000000000" pitchFamily="2" charset="0"/>
                <a:cs typeface="Arial" panose="020B0604020202020204" pitchFamily="34" charset="0"/>
              </a:rPr>
              <a:t>EDE</a:t>
            </a:r>
            <a:endParaRPr lang="en-GB" sz="3200" b="1" dirty="0">
              <a:solidFill>
                <a:srgbClr val="ABB1FF"/>
              </a:solidFill>
              <a:latin typeface="Morant" panose="02000503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D4073-FAD0-7F9D-B3EB-AB00DF7501B3}"/>
              </a:ext>
            </a:extLst>
          </p:cNvPr>
          <p:cNvSpPr/>
          <p:nvPr/>
        </p:nvSpPr>
        <p:spPr>
          <a:xfrm>
            <a:off x="8388066" y="1478279"/>
            <a:ext cx="1307940" cy="3505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1A355-A71A-986B-4ADA-4A68581B5D2A}"/>
              </a:ext>
            </a:extLst>
          </p:cNvPr>
          <p:cNvSpPr/>
          <p:nvPr/>
        </p:nvSpPr>
        <p:spPr>
          <a:xfrm>
            <a:off x="8388066" y="4153643"/>
            <a:ext cx="1307940" cy="3505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708D13B3-77C3-01DB-0C0D-5EA78F1448B3}"/>
              </a:ext>
            </a:extLst>
          </p:cNvPr>
          <p:cNvSpPr txBox="1"/>
          <p:nvPr/>
        </p:nvSpPr>
        <p:spPr>
          <a:xfrm>
            <a:off x="8132321" y="2806367"/>
            <a:ext cx="144854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LANCK </a:t>
            </a:r>
          </a:p>
          <a:p>
            <a:pPr algn="ctr">
              <a:spcAft>
                <a:spcPts val="200"/>
              </a:spcAft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ERROR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9D0F91-83A9-3405-272E-83CEFBE2FE25}"/>
              </a:ext>
            </a:extLst>
          </p:cNvPr>
          <p:cNvGrpSpPr/>
          <p:nvPr/>
        </p:nvGrpSpPr>
        <p:grpSpPr>
          <a:xfrm rot="9939425">
            <a:off x="7796490" y="2844681"/>
            <a:ext cx="1099132" cy="437200"/>
            <a:chOff x="2138964" y="1946594"/>
            <a:chExt cx="1776830" cy="471917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C155604B-0677-B7E8-1244-75A6EDABC99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E73AFCEF-DC7C-B10C-B63C-FA2AEA9F697B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C2B5547-C710-C15B-9CA3-182FA2259A99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31CFE77D-75F6-FAA1-D26B-FC67D2D6A9E8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A791E347-471C-D92D-4C15-7105DA1317EA}"/>
              </a:ext>
            </a:extLst>
          </p:cNvPr>
          <p:cNvSpPr txBox="1"/>
          <p:nvPr/>
        </p:nvSpPr>
        <p:spPr>
          <a:xfrm>
            <a:off x="9964654" y="4966275"/>
            <a:ext cx="2032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3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EDE = ΛCDM+3</a:t>
            </a:r>
            <a:endParaRPr lang="en-US" sz="33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35693582-28CF-A0A8-BFB3-2396C986A57D}"/>
              </a:ext>
            </a:extLst>
          </p:cNvPr>
          <p:cNvSpPr txBox="1"/>
          <p:nvPr/>
        </p:nvSpPr>
        <p:spPr>
          <a:xfrm>
            <a:off x="9660967" y="1256017"/>
            <a:ext cx="2688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Known </a:t>
            </a:r>
            <a:r>
              <a:rPr lang="en-US" sz="2800" b="1" dirty="0" err="1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DegeNeracY</a:t>
            </a:r>
            <a: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</a:br>
            <a:r>
              <a:rPr lang="en-US" sz="28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in ΛCDM</a:t>
            </a:r>
            <a:endParaRPr lang="en-US" sz="28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24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03E7E-76D9-B7D4-562E-56025DB4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DD5CB002-623A-AA7F-A6D4-0F19AC3D6B8B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8D009D-08F1-4566-FDEA-C15139DB03EE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5D861E2-0D38-1B46-2C5D-C8D36A33218D}"/>
              </a:ext>
            </a:extLst>
          </p:cNvPr>
          <p:cNvSpPr/>
          <p:nvPr/>
        </p:nvSpPr>
        <p:spPr>
          <a:xfrm>
            <a:off x="7464539" y="3715600"/>
            <a:ext cx="1584000" cy="1584000"/>
          </a:xfrm>
          <a:prstGeom prst="rect">
            <a:avLst/>
          </a:prstGeom>
          <a:noFill/>
          <a:ln w="38100" cap="sq">
            <a:solidFill>
              <a:schemeClr val="accent2">
                <a:lumMod val="75000"/>
              </a:schemeClr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809750"/>
                      <a:gd name="connsiteY0" fmla="*/ 0 h 1296786"/>
                      <a:gd name="connsiteX1" fmla="*/ 434340 w 1809750"/>
                      <a:gd name="connsiteY1" fmla="*/ 0 h 1296786"/>
                      <a:gd name="connsiteX2" fmla="*/ 832485 w 1809750"/>
                      <a:gd name="connsiteY2" fmla="*/ 0 h 1296786"/>
                      <a:gd name="connsiteX3" fmla="*/ 1321118 w 1809750"/>
                      <a:gd name="connsiteY3" fmla="*/ 0 h 1296786"/>
                      <a:gd name="connsiteX4" fmla="*/ 1809750 w 1809750"/>
                      <a:gd name="connsiteY4" fmla="*/ 0 h 1296786"/>
                      <a:gd name="connsiteX5" fmla="*/ 1809750 w 1809750"/>
                      <a:gd name="connsiteY5" fmla="*/ 419294 h 1296786"/>
                      <a:gd name="connsiteX6" fmla="*/ 1809750 w 1809750"/>
                      <a:gd name="connsiteY6" fmla="*/ 825620 h 1296786"/>
                      <a:gd name="connsiteX7" fmla="*/ 1809750 w 1809750"/>
                      <a:gd name="connsiteY7" fmla="*/ 1296786 h 1296786"/>
                      <a:gd name="connsiteX8" fmla="*/ 1357313 w 1809750"/>
                      <a:gd name="connsiteY8" fmla="*/ 1296786 h 1296786"/>
                      <a:gd name="connsiteX9" fmla="*/ 959168 w 1809750"/>
                      <a:gd name="connsiteY9" fmla="*/ 1296786 h 1296786"/>
                      <a:gd name="connsiteX10" fmla="*/ 506730 w 1809750"/>
                      <a:gd name="connsiteY10" fmla="*/ 1296786 h 1296786"/>
                      <a:gd name="connsiteX11" fmla="*/ 0 w 1809750"/>
                      <a:gd name="connsiteY11" fmla="*/ 1296786 h 1296786"/>
                      <a:gd name="connsiteX12" fmla="*/ 0 w 1809750"/>
                      <a:gd name="connsiteY12" fmla="*/ 877492 h 1296786"/>
                      <a:gd name="connsiteX13" fmla="*/ 0 w 1809750"/>
                      <a:gd name="connsiteY13" fmla="*/ 458198 h 1296786"/>
                      <a:gd name="connsiteX14" fmla="*/ 0 w 1809750"/>
                      <a:gd name="connsiteY14" fmla="*/ 0 h 1296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809750" h="1296786" extrusionOk="0">
                        <a:moveTo>
                          <a:pt x="0" y="0"/>
                        </a:moveTo>
                        <a:cubicBezTo>
                          <a:pt x="184288" y="-6392"/>
                          <a:pt x="330225" y="8533"/>
                          <a:pt x="434340" y="0"/>
                        </a:cubicBezTo>
                        <a:cubicBezTo>
                          <a:pt x="538455" y="-8533"/>
                          <a:pt x="742689" y="4694"/>
                          <a:pt x="832485" y="0"/>
                        </a:cubicBezTo>
                        <a:cubicBezTo>
                          <a:pt x="922281" y="-4694"/>
                          <a:pt x="1090024" y="55609"/>
                          <a:pt x="1321118" y="0"/>
                        </a:cubicBezTo>
                        <a:cubicBezTo>
                          <a:pt x="1552212" y="-55609"/>
                          <a:pt x="1686689" y="18090"/>
                          <a:pt x="1809750" y="0"/>
                        </a:cubicBezTo>
                        <a:cubicBezTo>
                          <a:pt x="1849500" y="178864"/>
                          <a:pt x="1765401" y="325658"/>
                          <a:pt x="1809750" y="419294"/>
                        </a:cubicBezTo>
                        <a:cubicBezTo>
                          <a:pt x="1854099" y="512930"/>
                          <a:pt x="1773387" y="651797"/>
                          <a:pt x="1809750" y="825620"/>
                        </a:cubicBezTo>
                        <a:cubicBezTo>
                          <a:pt x="1846113" y="999443"/>
                          <a:pt x="1780371" y="1076214"/>
                          <a:pt x="1809750" y="1296786"/>
                        </a:cubicBezTo>
                        <a:cubicBezTo>
                          <a:pt x="1627645" y="1311355"/>
                          <a:pt x="1480505" y="1251938"/>
                          <a:pt x="1357313" y="1296786"/>
                        </a:cubicBezTo>
                        <a:cubicBezTo>
                          <a:pt x="1234121" y="1341634"/>
                          <a:pt x="1152035" y="1261094"/>
                          <a:pt x="959168" y="1296786"/>
                        </a:cubicBezTo>
                        <a:cubicBezTo>
                          <a:pt x="766302" y="1332478"/>
                          <a:pt x="624104" y="1286346"/>
                          <a:pt x="506730" y="1296786"/>
                        </a:cubicBezTo>
                        <a:cubicBezTo>
                          <a:pt x="389356" y="1307226"/>
                          <a:pt x="110551" y="1279312"/>
                          <a:pt x="0" y="1296786"/>
                        </a:cubicBezTo>
                        <a:cubicBezTo>
                          <a:pt x="-10104" y="1165176"/>
                          <a:pt x="24032" y="1076734"/>
                          <a:pt x="0" y="877492"/>
                        </a:cubicBezTo>
                        <a:cubicBezTo>
                          <a:pt x="-24032" y="678250"/>
                          <a:pt x="21141" y="583057"/>
                          <a:pt x="0" y="458198"/>
                        </a:cubicBezTo>
                        <a:cubicBezTo>
                          <a:pt x="-21141" y="333339"/>
                          <a:pt x="6004" y="115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E5B8EAEC-36E4-EC0B-0D4A-5085CBBDA0B5}"/>
              </a:ext>
            </a:extLst>
          </p:cNvPr>
          <p:cNvSpPr/>
          <p:nvPr/>
        </p:nvSpPr>
        <p:spPr>
          <a:xfrm>
            <a:off x="7072909" y="3345097"/>
            <a:ext cx="2362669" cy="2361600"/>
          </a:xfrm>
          <a:prstGeom prst="pie">
            <a:avLst>
              <a:gd name="adj1" fmla="val 21022472"/>
              <a:gd name="adj2" fmla="val 16276911"/>
            </a:avLst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E25D1-011E-FCBD-FB1A-615078EC2115}"/>
              </a:ext>
            </a:extLst>
          </p:cNvPr>
          <p:cNvSpPr txBox="1"/>
          <p:nvPr/>
        </p:nvSpPr>
        <p:spPr>
          <a:xfrm>
            <a:off x="7405457" y="4130503"/>
            <a:ext cx="168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“Jimmie”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A733DEF-9F6D-0C1E-C6F6-8385BA0E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04" y="3692195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A703C978-7EE7-551A-2293-7A149AF307C0}"/>
              </a:ext>
            </a:extLst>
          </p:cNvPr>
          <p:cNvSpPr txBox="1"/>
          <p:nvPr/>
        </p:nvSpPr>
        <p:spPr>
          <a:xfrm>
            <a:off x="0" y="1195628"/>
            <a:ext cx="1219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use mutual information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7BE21-C5CD-9569-2528-50F4C19F4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FCA990F9-8A88-B87A-5924-C0F99AFC45E3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D47F10-7FE7-0241-D3A5-37AE020DACD0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3A523303-BDCE-CC7D-FC7C-0586960E49FD}"/>
              </a:ext>
            </a:extLst>
          </p:cNvPr>
          <p:cNvSpPr txBox="1"/>
          <p:nvPr/>
        </p:nvSpPr>
        <p:spPr>
          <a:xfrm>
            <a:off x="0" y="1195628"/>
            <a:ext cx="121920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use mutual information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Captures dependence between variables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2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9B52D-B60F-B662-9A8D-66EEE7A83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71D50319-C7BE-0C8A-1702-600B852A4DAB}"/>
              </a:ext>
            </a:extLst>
          </p:cNvPr>
          <p:cNvSpPr txBox="1"/>
          <p:nvPr/>
        </p:nvSpPr>
        <p:spPr>
          <a:xfrm>
            <a:off x="0" y="1874586"/>
            <a:ext cx="121920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often used for acceleration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F6AA5847-82D2-5D87-6652-08B499F2EFDF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 nutshell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5C62FA-0707-6715-9313-97ADBDB3B3A4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in a suit&#10;&#10;Description automatically generated">
            <a:extLst>
              <a:ext uri="{FF2B5EF4-FFF2-40B4-BE49-F238E27FC236}">
                <a16:creationId xmlns:a16="http://schemas.microsoft.com/office/drawing/2014/main" id="{281DC700-88A0-5140-1F6E-444448362F8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34787"/>
          <a:stretch/>
        </p:blipFill>
        <p:spPr>
          <a:xfrm>
            <a:off x="2085975" y="2774876"/>
            <a:ext cx="2520000" cy="252000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27D6F3FC-173D-D03D-40C6-147FA2145D9D}"/>
              </a:ext>
            </a:extLst>
          </p:cNvPr>
          <p:cNvSpPr txBox="1"/>
          <p:nvPr/>
        </p:nvSpPr>
        <p:spPr>
          <a:xfrm>
            <a:off x="807026" y="5414051"/>
            <a:ext cx="494953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ALESSIO SPURIO MANCINI</a:t>
            </a:r>
          </a:p>
          <a:p>
            <a:pPr algn="ctr">
              <a:spcAft>
                <a:spcPts val="200"/>
              </a:spcAft>
            </a:pPr>
            <a:r>
              <a:rPr lang="en-GB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Talk on THURSDAY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416DF159-10E1-4C69-74DA-4B94A1738775}"/>
              </a:ext>
            </a:extLst>
          </p:cNvPr>
          <p:cNvSpPr txBox="1"/>
          <p:nvPr/>
        </p:nvSpPr>
        <p:spPr>
          <a:xfrm>
            <a:off x="6435435" y="5414051"/>
            <a:ext cx="494953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FRANCESCO SORRENTI</a:t>
            </a:r>
          </a:p>
          <a:p>
            <a:pPr algn="ctr">
              <a:spcAft>
                <a:spcPts val="200"/>
              </a:spcAft>
            </a:pPr>
            <a:r>
              <a:rPr lang="en-GB" sz="3200" b="1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Talk on FRIDAY</a:t>
            </a:r>
          </a:p>
        </p:txBody>
      </p:sp>
      <p:pic>
        <p:nvPicPr>
          <p:cNvPr id="5" name="Picture 4" descr="A person standing on a cliff overlooking water&#10;&#10;AI-generated content may be incorrect.">
            <a:extLst>
              <a:ext uri="{FF2B5EF4-FFF2-40B4-BE49-F238E27FC236}">
                <a16:creationId xmlns:a16="http://schemas.microsoft.com/office/drawing/2014/main" id="{0B7623B6-F912-4CE1-0D2B-348B26449D2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b="11126"/>
          <a:stretch>
            <a:fillRect/>
          </a:stretch>
        </p:blipFill>
        <p:spPr>
          <a:xfrm>
            <a:off x="7650203" y="2774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7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70762-BF3D-80C6-3361-2BA162AA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6BB45C3F-91A7-D22A-6D96-BB58B9F3DEEA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D790E7-1260-BD01-3F9C-EA16E75DF494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0B2FE-449E-0012-83AB-1CF5DC89F4F3}"/>
              </a:ext>
            </a:extLst>
          </p:cNvPr>
          <p:cNvSpPr txBox="1"/>
          <p:nvPr/>
        </p:nvSpPr>
        <p:spPr>
          <a:xfrm>
            <a:off x="0" y="1195628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use mutual information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Captures dependence between variables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Think: nonlinear Pearson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4183189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CDC386-2D44-A267-9FAA-5B28CA8C0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9659E90-C3FC-BE40-20E1-F393143BC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929"/>
          <a:stretch>
            <a:fillRect/>
          </a:stretch>
        </p:blipFill>
        <p:spPr bwMode="auto">
          <a:xfrm>
            <a:off x="558635" y="1153564"/>
            <a:ext cx="1214920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22F1D68-5D07-14FA-B876-40352EB3B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7"/>
          <a:stretch>
            <a:fillRect/>
          </a:stretch>
        </p:blipFill>
        <p:spPr bwMode="auto">
          <a:xfrm>
            <a:off x="558635" y="1153565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5DA9C5F8-B3F0-4ED7-6C0D-EF1EDDE46EFE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ΛCDM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8BB3BD-B628-558F-1726-230D606E57B2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84AF65F1-67AD-D5F1-9129-5C82C8235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5486904" y="1288661"/>
            <a:ext cx="5789004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56A883-4A77-3005-B82C-98ABF613BC3C}"/>
              </a:ext>
            </a:extLst>
          </p:cNvPr>
          <p:cNvSpPr/>
          <p:nvPr/>
        </p:nvSpPr>
        <p:spPr>
          <a:xfrm>
            <a:off x="5490779" y="3973482"/>
            <a:ext cx="57816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07E0EE15-10FA-2336-A4B2-9267D1FF929A}"/>
              </a:ext>
            </a:extLst>
          </p:cNvPr>
          <p:cNvSpPr txBox="1"/>
          <p:nvPr/>
        </p:nvSpPr>
        <p:spPr>
          <a:xfrm>
            <a:off x="5935407" y="4774837"/>
            <a:ext cx="5333372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AMPLITUDE </a:t>
            </a:r>
          </a:p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</a:t>
            </a:r>
            <a:endParaRPr lang="en-GB" sz="28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5B7BEC-8B29-3DEC-7488-940C27C99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5" r="202"/>
          <a:stretch>
            <a:fillRect/>
          </a:stretch>
        </p:blipFill>
        <p:spPr bwMode="auto">
          <a:xfrm>
            <a:off x="3575807" y="1153565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3970937-87AA-B3FA-485A-05052DA3E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3" r="20352"/>
          <a:stretch>
            <a:fillRect/>
          </a:stretch>
        </p:blipFill>
        <p:spPr bwMode="auto">
          <a:xfrm>
            <a:off x="1773555" y="1153563"/>
            <a:ext cx="1802252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">
            <a:extLst>
              <a:ext uri="{FF2B5EF4-FFF2-40B4-BE49-F238E27FC236}">
                <a16:creationId xmlns:a16="http://schemas.microsoft.com/office/drawing/2014/main" id="{ED56258E-5EF6-9256-37CD-E46FAB9BA15E}"/>
              </a:ext>
            </a:extLst>
          </p:cNvPr>
          <p:cNvSpPr txBox="1"/>
          <p:nvPr/>
        </p:nvSpPr>
        <p:spPr>
          <a:xfrm rot="16200000">
            <a:off x="-3282006" y="3628647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cosmological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ABE50CC9-1568-1F31-33D2-2E1FAF65B313}"/>
              </a:ext>
            </a:extLst>
          </p:cNvPr>
          <p:cNvSpPr txBox="1"/>
          <p:nvPr/>
        </p:nvSpPr>
        <p:spPr>
          <a:xfrm>
            <a:off x="-962140" y="706424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81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5580-CC30-9269-DF6E-491E97749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9B07CD1-E469-F559-108F-4F0360F96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7"/>
          <a:stretch>
            <a:fillRect/>
          </a:stretch>
        </p:blipFill>
        <p:spPr bwMode="auto">
          <a:xfrm>
            <a:off x="558635" y="1153572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21218A60-9ACA-1185-C8D6-2CA9CCCA6392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ΛCDM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52F2C4-B5FC-6707-1FE4-9138539CD3DC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9EBFB64E-A176-9EE7-CD46-A4561BF8C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5" r="202"/>
          <a:stretch>
            <a:fillRect/>
          </a:stretch>
        </p:blipFill>
        <p:spPr bwMode="auto">
          <a:xfrm>
            <a:off x="3575807" y="1153572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A5C59C9-277D-2127-2F9B-CC8CF8928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0352"/>
          <a:stretch>
            <a:fillRect/>
          </a:stretch>
        </p:blipFill>
        <p:spPr bwMode="auto">
          <a:xfrm>
            <a:off x="1322071" y="1153570"/>
            <a:ext cx="22537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EF130-56DE-BF6D-5DDA-3045F1C36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0" r="56414"/>
          <a:stretch>
            <a:fillRect/>
          </a:stretch>
        </p:blipFill>
        <p:spPr bwMode="auto">
          <a:xfrm>
            <a:off x="1771650" y="1153571"/>
            <a:ext cx="438151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6E08FDD-0E84-CB2D-BDF5-32E936A02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5486904" y="1283581"/>
            <a:ext cx="5789004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id="{1E9C10A9-730B-6542-16F3-A36D031377F0}"/>
              </a:ext>
            </a:extLst>
          </p:cNvPr>
          <p:cNvSpPr txBox="1"/>
          <p:nvPr/>
        </p:nvSpPr>
        <p:spPr>
          <a:xfrm>
            <a:off x="5935407" y="4774837"/>
            <a:ext cx="533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SOUND HORIZON LATENT</a:t>
            </a:r>
            <a:endParaRPr lang="en-GB" sz="28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EC27243-0AE1-CD35-80F5-2D99E6A94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735" r="37925" b="71539"/>
          <a:stretch>
            <a:fillRect/>
          </a:stretch>
        </p:blipFill>
        <p:spPr bwMode="auto">
          <a:xfrm>
            <a:off x="5908357" y="1286178"/>
            <a:ext cx="5333372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BA2228-F9DC-DD64-7299-4F62C3B9777A}"/>
              </a:ext>
            </a:extLst>
          </p:cNvPr>
          <p:cNvSpPr/>
          <p:nvPr/>
        </p:nvSpPr>
        <p:spPr>
          <a:xfrm>
            <a:off x="5490779" y="3973482"/>
            <a:ext cx="57780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2D4B2A28-B503-13A8-2A59-39F37D5AB606}"/>
              </a:ext>
            </a:extLst>
          </p:cNvPr>
          <p:cNvSpPr txBox="1"/>
          <p:nvPr/>
        </p:nvSpPr>
        <p:spPr>
          <a:xfrm rot="16200000">
            <a:off x="-3282006" y="3628647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cosmological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3E8E77A4-ED25-221C-4F2E-A700A6B784D7}"/>
              </a:ext>
            </a:extLst>
          </p:cNvPr>
          <p:cNvSpPr txBox="1"/>
          <p:nvPr/>
        </p:nvSpPr>
        <p:spPr>
          <a:xfrm>
            <a:off x="-962140" y="706424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39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EFF177-41AC-4DD6-BCCA-93EB979F9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E42C3A-3DF2-B091-6636-23A09EF0965E}"/>
              </a:ext>
            </a:extLst>
          </p:cNvPr>
          <p:cNvSpPr/>
          <p:nvPr/>
        </p:nvSpPr>
        <p:spPr>
          <a:xfrm>
            <a:off x="5490779" y="3968402"/>
            <a:ext cx="57780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BC92E2-A12C-E413-4DA7-51EF66CEA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7"/>
          <a:stretch>
            <a:fillRect/>
          </a:stretch>
        </p:blipFill>
        <p:spPr bwMode="auto">
          <a:xfrm>
            <a:off x="558635" y="1153567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9317BC4B-59B5-5027-ABB6-6A0F1447FED3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ΛCDM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3620D5-C577-AF4C-0E97-6F72FBD3C252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DE8CA7F7-FDAD-5F8C-6FD5-F84CF2D47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5" r="202"/>
          <a:stretch>
            <a:fillRect/>
          </a:stretch>
        </p:blipFill>
        <p:spPr bwMode="auto">
          <a:xfrm>
            <a:off x="3575807" y="1153567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21B0AA8-A73F-5141-5929-11202336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0352"/>
          <a:stretch>
            <a:fillRect/>
          </a:stretch>
        </p:blipFill>
        <p:spPr bwMode="auto">
          <a:xfrm>
            <a:off x="1322071" y="1153565"/>
            <a:ext cx="22537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461E3-76D7-66FD-EAF1-6CFFC404C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r="32580"/>
          <a:stretch>
            <a:fillRect/>
          </a:stretch>
        </p:blipFill>
        <p:spPr bwMode="auto">
          <a:xfrm>
            <a:off x="2670810" y="1153566"/>
            <a:ext cx="441960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615C8A1-2157-71E0-F7C7-21D29B693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5486904" y="1283581"/>
            <a:ext cx="5789004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26B518-BFE9-8AE9-1BD5-67E9667BF7FF}"/>
              </a:ext>
            </a:extLst>
          </p:cNvPr>
          <p:cNvSpPr/>
          <p:nvPr/>
        </p:nvSpPr>
        <p:spPr>
          <a:xfrm>
            <a:off x="5490779" y="3973482"/>
            <a:ext cx="57780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9D130884-1862-ADDE-C439-51A1C54812E6}"/>
              </a:ext>
            </a:extLst>
          </p:cNvPr>
          <p:cNvSpPr txBox="1"/>
          <p:nvPr/>
        </p:nvSpPr>
        <p:spPr>
          <a:xfrm>
            <a:off x="5935407" y="4774837"/>
            <a:ext cx="5333372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EVEN-ODD</a:t>
            </a:r>
          </a:p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</a:t>
            </a:r>
            <a:endParaRPr lang="en-GB" sz="28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AD00C93-F7B5-B96B-A54D-D951CBDD0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5486904" y="1283581"/>
            <a:ext cx="5789004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0907217-9EAB-E343-B36E-47CDB0DC2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1" t="735" r="7734" b="71539"/>
          <a:stretch>
            <a:fillRect/>
          </a:stretch>
        </p:blipFill>
        <p:spPr bwMode="auto">
          <a:xfrm>
            <a:off x="5935407" y="1282852"/>
            <a:ext cx="5333372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F11FF0B-09EA-2C49-59C1-AD06B88B8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5486904" y="1283581"/>
            <a:ext cx="5789004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FAC5320-DF11-F5D3-FD6D-2139E1594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50791" r="68282" b="21636"/>
          <a:stretch>
            <a:fillRect/>
          </a:stretch>
        </p:blipFill>
        <p:spPr bwMode="auto">
          <a:xfrm>
            <a:off x="5968491" y="1302845"/>
            <a:ext cx="5206244" cy="26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C2FF34-9AD6-9C2E-B226-4F62BE956FEE}"/>
              </a:ext>
            </a:extLst>
          </p:cNvPr>
          <p:cNvSpPr/>
          <p:nvPr/>
        </p:nvSpPr>
        <p:spPr>
          <a:xfrm>
            <a:off x="5490779" y="3973482"/>
            <a:ext cx="57780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4D5B45BD-20BE-AA63-972D-1791B13BD766}"/>
              </a:ext>
            </a:extLst>
          </p:cNvPr>
          <p:cNvSpPr txBox="1"/>
          <p:nvPr/>
        </p:nvSpPr>
        <p:spPr>
          <a:xfrm rot="16200000">
            <a:off x="-3282006" y="3628647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cosmological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20" name="CasellaDiTesto 1">
            <a:extLst>
              <a:ext uri="{FF2B5EF4-FFF2-40B4-BE49-F238E27FC236}">
                <a16:creationId xmlns:a16="http://schemas.microsoft.com/office/drawing/2014/main" id="{5BBA819A-8C7F-0E33-F8DD-C5B3D09E979E}"/>
              </a:ext>
            </a:extLst>
          </p:cNvPr>
          <p:cNvSpPr txBox="1"/>
          <p:nvPr/>
        </p:nvSpPr>
        <p:spPr>
          <a:xfrm>
            <a:off x="-962140" y="706424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4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28FFB-D6B3-4F5C-1E6B-5724BBC9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">
            <a:extLst>
              <a:ext uri="{FF2B5EF4-FFF2-40B4-BE49-F238E27FC236}">
                <a16:creationId xmlns:a16="http://schemas.microsoft.com/office/drawing/2014/main" id="{482AB051-8784-2DE0-D5D9-ACA6E6ADC7E2}"/>
              </a:ext>
            </a:extLst>
          </p:cNvPr>
          <p:cNvSpPr txBox="1"/>
          <p:nvPr/>
        </p:nvSpPr>
        <p:spPr>
          <a:xfrm rot="16200000">
            <a:off x="-3132378" y="3628647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cosmological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82F0EA38-523C-B23D-A5E2-FE5D47874669}"/>
              </a:ext>
            </a:extLst>
          </p:cNvPr>
          <p:cNvSpPr txBox="1"/>
          <p:nvPr/>
        </p:nvSpPr>
        <p:spPr>
          <a:xfrm>
            <a:off x="829733" y="679409"/>
            <a:ext cx="464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 parameters</a:t>
            </a:r>
            <a:endParaRPr lang="en-GB" sz="2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CFEDE4A-C57D-4B53-4EBC-BD3B88422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r="81687"/>
          <a:stretch>
            <a:fillRect/>
          </a:stretch>
        </p:blipFill>
        <p:spPr bwMode="auto">
          <a:xfrm>
            <a:off x="836215" y="1057654"/>
            <a:ext cx="850345" cy="58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3721A22-9197-1829-95BF-D04AFF883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/>
          <a:stretch>
            <a:fillRect/>
          </a:stretch>
        </p:blipFill>
        <p:spPr bwMode="auto">
          <a:xfrm>
            <a:off x="829733" y="1057656"/>
            <a:ext cx="4643333" cy="58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F8EE786F-6A99-D7BF-59A4-9239109A9253}"/>
              </a:ext>
            </a:extLst>
          </p:cNvPr>
          <p:cNvSpPr txBox="1"/>
          <p:nvPr/>
        </p:nvSpPr>
        <p:spPr>
          <a:xfrm>
            <a:off x="2" y="81414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EDE latent parameters?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9140C7-C045-164E-3FDE-7EE0B4B78947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88DA52FB-CA82-E568-1177-B7142C207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786" r="58062"/>
          <a:stretch>
            <a:fillRect/>
          </a:stretch>
        </p:blipFill>
        <p:spPr bwMode="auto">
          <a:xfrm>
            <a:off x="2421467" y="1057654"/>
            <a:ext cx="355600" cy="58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B7A0FCC-5367-DBC3-C546-7C072FA84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6279384" y="1283581"/>
            <a:ext cx="5414776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CAA9D-D451-A107-4BCD-22D13A01878E}"/>
              </a:ext>
            </a:extLst>
          </p:cNvPr>
          <p:cNvSpPr/>
          <p:nvPr/>
        </p:nvSpPr>
        <p:spPr>
          <a:xfrm>
            <a:off x="6276909" y="3973482"/>
            <a:ext cx="5403600" cy="25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65F49745-0E51-6A4C-D486-D5CD1E5BC44B}"/>
              </a:ext>
            </a:extLst>
          </p:cNvPr>
          <p:cNvSpPr txBox="1"/>
          <p:nvPr/>
        </p:nvSpPr>
        <p:spPr>
          <a:xfrm>
            <a:off x="6433247" y="4703717"/>
            <a:ext cx="5333372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EDE</a:t>
            </a:r>
          </a:p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</a:t>
            </a:r>
            <a:endParaRPr lang="en-GB" sz="28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1F87DBD-F39A-78C9-DC4A-4001C5AA4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r="29398" b="71523"/>
          <a:stretch>
            <a:fillRect/>
          </a:stretch>
        </p:blipFill>
        <p:spPr bwMode="auto">
          <a:xfrm>
            <a:off x="6727887" y="1283581"/>
            <a:ext cx="4966273" cy="28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691A4C8-4F52-F800-E8C5-7D152A15D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7" t="786"/>
          <a:stretch>
            <a:fillRect/>
          </a:stretch>
        </p:blipFill>
        <p:spPr bwMode="auto">
          <a:xfrm>
            <a:off x="4630188" y="1057654"/>
            <a:ext cx="849359" cy="58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60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6FF63-DD15-4DC2-82E7-6A3181EB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">
            <a:extLst>
              <a:ext uri="{FF2B5EF4-FFF2-40B4-BE49-F238E27FC236}">
                <a16:creationId xmlns:a16="http://schemas.microsoft.com/office/drawing/2014/main" id="{72346051-4199-FD68-C213-275770100767}"/>
              </a:ext>
            </a:extLst>
          </p:cNvPr>
          <p:cNvSpPr txBox="1"/>
          <p:nvPr/>
        </p:nvSpPr>
        <p:spPr>
          <a:xfrm>
            <a:off x="829733" y="679409"/>
            <a:ext cx="464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4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 parameters</a:t>
            </a:r>
            <a:endParaRPr lang="en-GB" sz="2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0E2DA27-2945-3530-8E4F-44B64BA7E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r="81687"/>
          <a:stretch>
            <a:fillRect/>
          </a:stretch>
        </p:blipFill>
        <p:spPr bwMode="auto">
          <a:xfrm>
            <a:off x="836215" y="1057654"/>
            <a:ext cx="850345" cy="58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13A693F-C38D-C978-D618-C005B724C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/>
          <a:stretch>
            <a:fillRect/>
          </a:stretch>
        </p:blipFill>
        <p:spPr bwMode="auto">
          <a:xfrm>
            <a:off x="829733" y="1057656"/>
            <a:ext cx="4643333" cy="58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A71BF1AD-E3AB-432F-D254-4B0C2D52BCBD}"/>
              </a:ext>
            </a:extLst>
          </p:cNvPr>
          <p:cNvSpPr txBox="1"/>
          <p:nvPr/>
        </p:nvSpPr>
        <p:spPr>
          <a:xfrm>
            <a:off x="2" y="81414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EDE latent parameters?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3C9FC8-99F6-6493-2DBD-C141AEA395EB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DB17D764-C108-EB1E-8E25-36F5EE7C8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786" r="58062"/>
          <a:stretch>
            <a:fillRect/>
          </a:stretch>
        </p:blipFill>
        <p:spPr bwMode="auto">
          <a:xfrm>
            <a:off x="2421467" y="1057654"/>
            <a:ext cx="355600" cy="58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A2F6701-A05F-9B08-2B29-F7FBEE6B4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6279384" y="1283581"/>
            <a:ext cx="5414776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9E5F6F-74A8-126F-1150-EFA19156C906}"/>
              </a:ext>
            </a:extLst>
          </p:cNvPr>
          <p:cNvSpPr/>
          <p:nvPr/>
        </p:nvSpPr>
        <p:spPr>
          <a:xfrm>
            <a:off x="6276909" y="3973482"/>
            <a:ext cx="5403600" cy="25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39151A5A-E771-562C-A417-E1E9EEDABC4C}"/>
              </a:ext>
            </a:extLst>
          </p:cNvPr>
          <p:cNvSpPr txBox="1"/>
          <p:nvPr/>
        </p:nvSpPr>
        <p:spPr>
          <a:xfrm>
            <a:off x="6433247" y="4703717"/>
            <a:ext cx="5333372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EDE</a:t>
            </a:r>
          </a:p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</a:t>
            </a:r>
            <a:endParaRPr lang="en-GB" sz="28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8559767-A03A-1D65-83D1-4468135C9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r="29398" b="71523"/>
          <a:stretch>
            <a:fillRect/>
          </a:stretch>
        </p:blipFill>
        <p:spPr bwMode="auto">
          <a:xfrm>
            <a:off x="6727887" y="1283581"/>
            <a:ext cx="4966273" cy="28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B1D35F1-7C4B-1463-C702-8AFBB0F48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7" t="786"/>
          <a:stretch>
            <a:fillRect/>
          </a:stretch>
        </p:blipFill>
        <p:spPr bwMode="auto">
          <a:xfrm>
            <a:off x="4630188" y="1057654"/>
            <a:ext cx="849359" cy="58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8F4C7-2E9E-ADE1-49C1-39AB53D4D727}"/>
              </a:ext>
            </a:extLst>
          </p:cNvPr>
          <p:cNvSpPr/>
          <p:nvPr/>
        </p:nvSpPr>
        <p:spPr>
          <a:xfrm>
            <a:off x="1109796" y="3493004"/>
            <a:ext cx="1704171" cy="10850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0FFA902-04CF-14F9-1223-9673E56F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716" y="4758069"/>
            <a:ext cx="1385455" cy="12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01DAD006-640B-3A35-F80A-30B09E0C7D08}"/>
              </a:ext>
            </a:extLst>
          </p:cNvPr>
          <p:cNvSpPr txBox="1"/>
          <p:nvPr/>
        </p:nvSpPr>
        <p:spPr>
          <a:xfrm rot="16200000">
            <a:off x="-3132378" y="3628647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cosmological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81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45B66D-0BCD-D671-D7B2-3FFBE362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813E6D52-2B2F-E55F-9528-2A89A8539887}"/>
              </a:ext>
            </a:extLst>
          </p:cNvPr>
          <p:cNvSpPr txBox="1"/>
          <p:nvPr/>
        </p:nvSpPr>
        <p:spPr>
          <a:xfrm>
            <a:off x="2" y="81414"/>
            <a:ext cx="121920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constrain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latent parameters?</a:t>
            </a: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74C2D5-B6B1-787C-AA22-FC5A977D86F3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C747738-7C6D-9DD3-5888-B7211E57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49" y="887818"/>
            <a:ext cx="5990649" cy="59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7315C-E042-F6DC-1CA2-B4AD8154606B}"/>
              </a:ext>
            </a:extLst>
          </p:cNvPr>
          <p:cNvSpPr txBox="1"/>
          <p:nvPr/>
        </p:nvSpPr>
        <p:spPr>
          <a:xfrm>
            <a:off x="0" y="1297228"/>
            <a:ext cx="121920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Just run inference </a:t>
            </a: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latent space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915AA-A211-4BD5-731F-4A8420C159AC}"/>
              </a:ext>
            </a:extLst>
          </p:cNvPr>
          <p:cNvSpPr/>
          <p:nvPr/>
        </p:nvSpPr>
        <p:spPr>
          <a:xfrm>
            <a:off x="8287185" y="993975"/>
            <a:ext cx="371094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3293-53D0-A370-E78A-D054704E4291}"/>
              </a:ext>
            </a:extLst>
          </p:cNvPr>
          <p:cNvSpPr txBox="1"/>
          <p:nvPr/>
        </p:nvSpPr>
        <p:spPr>
          <a:xfrm>
            <a:off x="8317727" y="993975"/>
            <a:ext cx="345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19207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Planck</a:t>
            </a:r>
            <a:r>
              <a:rPr lang="en-US" sz="2400" dirty="0">
                <a:solidFill>
                  <a:srgbClr val="F19207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(this work)</a:t>
            </a:r>
            <a:b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l-GR" sz="2400" dirty="0">
                <a:solidFill>
                  <a:srgbClr val="169F9A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 best-fit</a:t>
            </a:r>
            <a:endParaRPr lang="en-GB" sz="2400" dirty="0">
              <a:solidFill>
                <a:srgbClr val="169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21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6FAABD-02FF-8CFC-1CEB-8DDEE0C1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4ACBED75-C366-0CF3-C941-CAB4EFED3418}"/>
              </a:ext>
            </a:extLst>
          </p:cNvPr>
          <p:cNvSpPr txBox="1"/>
          <p:nvPr/>
        </p:nvSpPr>
        <p:spPr>
          <a:xfrm>
            <a:off x="2" y="81414"/>
            <a:ext cx="121920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constrain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latent parameters?</a:t>
            </a: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74FE70-B28B-8C94-54B4-7295A52A18B7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CB2B8C7-CCD6-C94B-F87C-229BA937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49" y="887818"/>
            <a:ext cx="5990649" cy="59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5683D2-7152-AB4E-6AD4-271F78836A90}"/>
              </a:ext>
            </a:extLst>
          </p:cNvPr>
          <p:cNvSpPr txBox="1"/>
          <p:nvPr/>
        </p:nvSpPr>
        <p:spPr>
          <a:xfrm>
            <a:off x="0" y="1297228"/>
            <a:ext cx="121920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Just run inference </a:t>
            </a:r>
            <a:b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latent space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Decoder used as</a:t>
            </a: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Boltzmann solver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AA3EA-52DC-A561-5959-E205D374C741}"/>
              </a:ext>
            </a:extLst>
          </p:cNvPr>
          <p:cNvSpPr/>
          <p:nvPr/>
        </p:nvSpPr>
        <p:spPr>
          <a:xfrm>
            <a:off x="8287185" y="993975"/>
            <a:ext cx="371094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D67CC-92EF-7C3F-FB50-03F849463FD0}"/>
              </a:ext>
            </a:extLst>
          </p:cNvPr>
          <p:cNvSpPr txBox="1"/>
          <p:nvPr/>
        </p:nvSpPr>
        <p:spPr>
          <a:xfrm>
            <a:off x="8317727" y="993975"/>
            <a:ext cx="345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19207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Planck</a:t>
            </a:r>
            <a:r>
              <a:rPr lang="en-US" sz="2400" dirty="0">
                <a:solidFill>
                  <a:srgbClr val="F19207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(this work)</a:t>
            </a:r>
            <a:b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l-GR" sz="2400" dirty="0">
                <a:solidFill>
                  <a:srgbClr val="169F9A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 best-fit</a:t>
            </a:r>
            <a:endParaRPr lang="en-GB" sz="2400" dirty="0">
              <a:solidFill>
                <a:srgbClr val="169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84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1CC73-1B2B-B86D-D66F-0D469236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0F78D71E-DFAC-F266-BD29-7FBFCB950A09}"/>
              </a:ext>
            </a:extLst>
          </p:cNvPr>
          <p:cNvSpPr txBox="1"/>
          <p:nvPr/>
        </p:nvSpPr>
        <p:spPr>
          <a:xfrm>
            <a:off x="2" y="81414"/>
            <a:ext cx="121920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constrain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CDM latent parameters?</a:t>
            </a: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DE8DBB-2D82-4531-6BE0-EFBCBE36DDD8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>
            <a:extLst>
              <a:ext uri="{FF2B5EF4-FFF2-40B4-BE49-F238E27FC236}">
                <a16:creationId xmlns:a16="http://schemas.microsoft.com/office/drawing/2014/main" id="{D7C4B875-7E02-4F57-33D6-2310C4E7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49" y="887818"/>
            <a:ext cx="5990649" cy="59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ADC2C3-5EE8-809D-7D6D-2D6CEE5459C0}"/>
              </a:ext>
            </a:extLst>
          </p:cNvPr>
          <p:cNvSpPr txBox="1"/>
          <p:nvPr/>
        </p:nvSpPr>
        <p:spPr>
          <a:xfrm>
            <a:off x="0" y="1297228"/>
            <a:ext cx="12192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Just run inference </a:t>
            </a:r>
            <a:b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latent space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Decoder used as</a:t>
            </a:r>
            <a:b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Boltzmann solver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Compare to encoded CLASS </a:t>
            </a: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 spectrum (green)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F058E-0781-C051-05C2-DC518451FEAA}"/>
              </a:ext>
            </a:extLst>
          </p:cNvPr>
          <p:cNvSpPr/>
          <p:nvPr/>
        </p:nvSpPr>
        <p:spPr>
          <a:xfrm>
            <a:off x="8287185" y="993975"/>
            <a:ext cx="371094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3B2B-ED72-2506-0DD3-739FA7404864}"/>
              </a:ext>
            </a:extLst>
          </p:cNvPr>
          <p:cNvSpPr txBox="1"/>
          <p:nvPr/>
        </p:nvSpPr>
        <p:spPr>
          <a:xfrm>
            <a:off x="8317727" y="993975"/>
            <a:ext cx="345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19207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Planck</a:t>
            </a:r>
            <a:r>
              <a:rPr lang="en-US" sz="2400" dirty="0">
                <a:solidFill>
                  <a:srgbClr val="F19207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(this work)</a:t>
            </a:r>
            <a:b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l-GR" sz="2400" dirty="0">
                <a:solidFill>
                  <a:srgbClr val="169F9A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 best-fit</a:t>
            </a:r>
            <a:endParaRPr lang="en-GB" sz="2400" dirty="0">
              <a:solidFill>
                <a:srgbClr val="169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42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4A1FD-B8C2-A411-B92D-2A75DAC58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B9A944B2-89DA-9E7C-EF44-2E4CEB33651D}"/>
              </a:ext>
            </a:extLst>
          </p:cNvPr>
          <p:cNvSpPr txBox="1"/>
          <p:nvPr/>
        </p:nvSpPr>
        <p:spPr>
          <a:xfrm>
            <a:off x="2" y="81414"/>
            <a:ext cx="121920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constrain EDE latent parameters?</a:t>
            </a: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AF881A-7209-6933-155E-F8D2BEE730DB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B375102-196F-E766-5C73-34AFCDBA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90" y="914207"/>
            <a:ext cx="5975556" cy="59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493D29-2693-7A19-993C-34EE860247AB}"/>
              </a:ext>
            </a:extLst>
          </p:cNvPr>
          <p:cNvSpPr/>
          <p:nvPr/>
        </p:nvSpPr>
        <p:spPr>
          <a:xfrm>
            <a:off x="8054340" y="998220"/>
            <a:ext cx="3756660" cy="96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B1BEE-B59B-55B1-2B16-5A716513AE76}"/>
              </a:ext>
            </a:extLst>
          </p:cNvPr>
          <p:cNvSpPr txBox="1"/>
          <p:nvPr/>
        </p:nvSpPr>
        <p:spPr>
          <a:xfrm>
            <a:off x="8314385" y="990600"/>
            <a:ext cx="3496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9BA2F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Planck</a:t>
            </a:r>
            <a:r>
              <a:rPr lang="en-US" sz="2400" dirty="0">
                <a:solidFill>
                  <a:srgbClr val="9BA2F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(this work)</a:t>
            </a:r>
            <a:b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l-GR" sz="2400" dirty="0">
                <a:solidFill>
                  <a:srgbClr val="169F9A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 best-fit</a:t>
            </a:r>
          </a:p>
          <a:p>
            <a:r>
              <a:rPr lang="en-US" sz="2400" dirty="0">
                <a:solidFill>
                  <a:srgbClr val="EF709D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EDE best-fit</a:t>
            </a:r>
            <a:endParaRPr lang="en-GB" sz="2400" dirty="0">
              <a:solidFill>
                <a:srgbClr val="EF709D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B1201C-9FF1-F27E-04E7-FCA75DDC00FA}"/>
              </a:ext>
            </a:extLst>
          </p:cNvPr>
          <p:cNvSpPr txBox="1"/>
          <p:nvPr/>
        </p:nvSpPr>
        <p:spPr>
          <a:xfrm>
            <a:off x="158783" y="2064976"/>
            <a:ext cx="121920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Just run inference </a:t>
            </a: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latent space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56E1A-223B-176D-3386-207D557F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BA2031EC-BE09-1103-45C3-AA502D7AB14D}"/>
              </a:ext>
            </a:extLst>
          </p:cNvPr>
          <p:cNvSpPr txBox="1"/>
          <p:nvPr/>
        </p:nvSpPr>
        <p:spPr>
          <a:xfrm>
            <a:off x="0" y="1874586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often used for acceleration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can be used to </a:t>
            </a:r>
            <a:r>
              <a:rPr lang="en-GB" sz="32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knowledge 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03A40AF6-C77D-A225-E45C-B502C933E3FB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 nutshell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A9AA9E-34A7-340F-5862-3887AB11754D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88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EAECD-F072-F9DF-8C22-32D93D3A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8A574519-406E-B91D-FE97-7ECB0A4462DF}"/>
              </a:ext>
            </a:extLst>
          </p:cNvPr>
          <p:cNvSpPr txBox="1"/>
          <p:nvPr/>
        </p:nvSpPr>
        <p:spPr>
          <a:xfrm>
            <a:off x="2" y="81414"/>
            <a:ext cx="121920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constrain EDE latent parameters?</a:t>
            </a: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B88004-0382-EA49-6C2C-647E148EF8DB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F7BFDA0-A71D-E9BD-11CF-F9B28E59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90" y="914207"/>
            <a:ext cx="5975556" cy="59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4277E49D-8901-EAAB-49B4-1B15B1172450}"/>
              </a:ext>
            </a:extLst>
          </p:cNvPr>
          <p:cNvSpPr txBox="1"/>
          <p:nvPr/>
        </p:nvSpPr>
        <p:spPr>
          <a:xfrm>
            <a:off x="158783" y="2064976"/>
            <a:ext cx="12192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Just run inference </a:t>
            </a: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latent space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A000E-2367-0B5E-C197-D3D244F2BC4D}"/>
              </a:ext>
            </a:extLst>
          </p:cNvPr>
          <p:cNvSpPr/>
          <p:nvPr/>
        </p:nvSpPr>
        <p:spPr>
          <a:xfrm>
            <a:off x="8054340" y="998220"/>
            <a:ext cx="3756660" cy="96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6D177-6687-CD1A-EADC-4643EBFCE1B3}"/>
              </a:ext>
            </a:extLst>
          </p:cNvPr>
          <p:cNvSpPr txBox="1"/>
          <p:nvPr/>
        </p:nvSpPr>
        <p:spPr>
          <a:xfrm>
            <a:off x="8314385" y="990600"/>
            <a:ext cx="3496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9BA2F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Planck</a:t>
            </a:r>
            <a:r>
              <a:rPr lang="en-US" sz="2400" dirty="0">
                <a:solidFill>
                  <a:srgbClr val="9BA2F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(this work)</a:t>
            </a:r>
            <a:b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l-GR" sz="2400" dirty="0">
                <a:solidFill>
                  <a:srgbClr val="169F9A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 best-fit</a:t>
            </a:r>
          </a:p>
          <a:p>
            <a:r>
              <a:rPr lang="en-US" sz="2400" dirty="0">
                <a:solidFill>
                  <a:srgbClr val="EF709D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EDE best-fit</a:t>
            </a:r>
            <a:endParaRPr lang="en-GB" sz="2400" dirty="0">
              <a:solidFill>
                <a:srgbClr val="EF709D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1E395B-C5A8-2E69-86EA-8F90565B303A}"/>
              </a:ext>
            </a:extLst>
          </p:cNvPr>
          <p:cNvSpPr/>
          <p:nvPr/>
        </p:nvSpPr>
        <p:spPr>
          <a:xfrm>
            <a:off x="7324067" y="1645097"/>
            <a:ext cx="676962" cy="51781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EF000-C6AA-47E1-0E95-BC905EE8167C}"/>
              </a:ext>
            </a:extLst>
          </p:cNvPr>
          <p:cNvSpPr txBox="1"/>
          <p:nvPr/>
        </p:nvSpPr>
        <p:spPr>
          <a:xfrm>
            <a:off x="7057217" y="882251"/>
            <a:ext cx="116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EDE </a:t>
            </a:r>
            <a:br>
              <a:rPr lang="en-US" sz="24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latent</a:t>
            </a:r>
            <a:endParaRPr lang="en-GB" sz="2400" b="1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52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B04B1C-B7CC-DB32-037E-FA2719DE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9765B817-1C98-B325-4E72-BD8B4FF93F62}"/>
              </a:ext>
            </a:extLst>
          </p:cNvPr>
          <p:cNvSpPr txBox="1"/>
          <p:nvPr/>
        </p:nvSpPr>
        <p:spPr>
          <a:xfrm>
            <a:off x="2" y="81414"/>
            <a:ext cx="1219200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constrain EDE latent parameters?</a:t>
            </a: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9EC275-0A3C-1EEA-103C-416D79728AD4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B345AB6-C5CC-D7E6-49D0-956D918EA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90" y="914207"/>
            <a:ext cx="5975556" cy="59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A493A857-A4D2-A58F-2462-9828DB22AA4A}"/>
              </a:ext>
            </a:extLst>
          </p:cNvPr>
          <p:cNvSpPr txBox="1"/>
          <p:nvPr/>
        </p:nvSpPr>
        <p:spPr>
          <a:xfrm>
            <a:off x="158783" y="2064976"/>
            <a:ext cx="12192000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Just run inference </a:t>
            </a:r>
            <a:b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latent space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Could be useful to solve </a:t>
            </a:r>
            <a:b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prior-volume effects?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92FBF-152D-27D3-6BD0-96D91F6B839D}"/>
              </a:ext>
            </a:extLst>
          </p:cNvPr>
          <p:cNvSpPr/>
          <p:nvPr/>
        </p:nvSpPr>
        <p:spPr>
          <a:xfrm>
            <a:off x="8054340" y="998220"/>
            <a:ext cx="3756660" cy="96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A8C44-7F9A-3610-5743-744243E85DC3}"/>
              </a:ext>
            </a:extLst>
          </p:cNvPr>
          <p:cNvSpPr txBox="1"/>
          <p:nvPr/>
        </p:nvSpPr>
        <p:spPr>
          <a:xfrm>
            <a:off x="8314385" y="990600"/>
            <a:ext cx="3496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9BA2F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Planck</a:t>
            </a:r>
            <a:r>
              <a:rPr lang="en-US" sz="2400" dirty="0">
                <a:solidFill>
                  <a:srgbClr val="9BA2F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(this work)</a:t>
            </a:r>
            <a:b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l-GR" sz="2400" dirty="0">
                <a:solidFill>
                  <a:srgbClr val="169F9A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solidFill>
                  <a:srgbClr val="169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 best-fit</a:t>
            </a:r>
          </a:p>
          <a:p>
            <a:r>
              <a:rPr lang="en-US" sz="2400" dirty="0">
                <a:solidFill>
                  <a:srgbClr val="EF709D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EDE best-fit</a:t>
            </a:r>
            <a:endParaRPr lang="en-GB" sz="2400" dirty="0">
              <a:solidFill>
                <a:srgbClr val="EF709D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04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EFD11-E6B4-ECC8-FEC5-886E8FC7F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1AC211-D751-F27C-4C72-08E63A5FCAA9}"/>
              </a:ext>
            </a:extLst>
          </p:cNvPr>
          <p:cNvSpPr txBox="1"/>
          <p:nvPr/>
        </p:nvSpPr>
        <p:spPr>
          <a:xfrm>
            <a:off x="1" y="1771531"/>
            <a:ext cx="12191999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can find data-driven parameterisations of cosmology</a:t>
            </a:r>
            <a:b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(and beyond)</a:t>
            </a: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0813DB95-C031-D39C-9F2B-B71CD851BF8C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B27411-98F9-92E3-2AB1-458E5EE6F8E3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38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42FFA-155B-801E-AD70-1D7B02F6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0D4FBA-AFDF-FE5D-CDC6-B7A1C2B3ADC0}"/>
              </a:ext>
            </a:extLst>
          </p:cNvPr>
          <p:cNvSpPr txBox="1"/>
          <p:nvPr/>
        </p:nvSpPr>
        <p:spPr>
          <a:xfrm>
            <a:off x="1" y="1771531"/>
            <a:ext cx="12191999" cy="51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can find data-driven parameterisations of cosmology</a:t>
            </a:r>
            <a:b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(and beyond)</a:t>
            </a: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Interpretation achieved with mutual information (plus expert knowledge)</a:t>
            </a: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90A5B698-2C95-F461-3B18-5E80FB7BE148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DB98FD-237E-3496-8B35-23B86DEDCE5C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554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C6849-0FE9-98CB-402F-DA2323243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E9453-1BAF-4DD6-3BB8-A99652318B66}"/>
              </a:ext>
            </a:extLst>
          </p:cNvPr>
          <p:cNvSpPr txBox="1"/>
          <p:nvPr/>
        </p:nvSpPr>
        <p:spPr>
          <a:xfrm>
            <a:off x="1" y="1771531"/>
            <a:ext cx="121919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can find data-driven parameterisations of cosmology</a:t>
            </a:r>
            <a:b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(and beyond)</a:t>
            </a: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Interpretation achieved with mutual information (plus expert knowledge)</a:t>
            </a: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Next: combine temperature, polarisation, lensing, and DESI data </a:t>
            </a: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000" indent="-1800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4F1C9DFE-125F-3E95-8D73-CC8B84D65D0B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2C5793-3715-A6D6-4F5C-06CECEC10BE2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92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648E5-9AE6-D3E4-C684-3EAAA365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6319E0B9-C681-9DEF-BA11-DD97DA9D8451}"/>
              </a:ext>
            </a:extLst>
          </p:cNvPr>
          <p:cNvSpPr txBox="1"/>
          <p:nvPr/>
        </p:nvSpPr>
        <p:spPr>
          <a:xfrm>
            <a:off x="2" y="81414"/>
            <a:ext cx="1219200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848CB-5F4C-2307-EF0C-EAB2022B4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49" y="-7205"/>
            <a:ext cx="4489702" cy="6865205"/>
          </a:xfrm>
          <a:prstGeom prst="rect">
            <a:avLst/>
          </a:prstGeom>
        </p:spPr>
      </p:pic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A1C2989D-0A29-8EE5-AB3A-C0EC6DBC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49" y="3517619"/>
            <a:ext cx="4489702" cy="334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745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B28F5-18EA-48D9-AF72-D401759A5C0F}"/>
              </a:ext>
            </a:extLst>
          </p:cNvPr>
          <p:cNvSpPr txBox="1"/>
          <p:nvPr/>
        </p:nvSpPr>
        <p:spPr>
          <a:xfrm>
            <a:off x="3157491" y="2510134"/>
            <a:ext cx="587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Extra slides </a:t>
            </a:r>
          </a:p>
        </p:txBody>
      </p:sp>
    </p:spTree>
    <p:extLst>
      <p:ext uri="{BB962C8B-B14F-4D97-AF65-F5344CB8AC3E}">
        <p14:creationId xmlns:p14="http://schemas.microsoft.com/office/powerpoint/2010/main" val="3387534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AD0DF-2C1F-C2D8-B5BF-AFF70426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7EFEA2D6-A480-A657-C83C-4E53189255DA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individual example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CE3467-FDFE-79F9-02E4-1956009BA167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1F5C72-A153-D03B-0782-2217D8ED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63" y="990108"/>
            <a:ext cx="9124474" cy="5459368"/>
          </a:xfrm>
          <a:prstGeom prst="rect">
            <a:avLst/>
          </a:prstGeom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DACD107C-CC15-0AC6-EFFE-643A91E809CD}"/>
              </a:ext>
            </a:extLst>
          </p:cNvPr>
          <p:cNvSpPr txBox="1"/>
          <p:nvPr/>
        </p:nvSpPr>
        <p:spPr>
          <a:xfrm>
            <a:off x="9354293" y="4167211"/>
            <a:ext cx="144854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P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LANCK </a:t>
            </a:r>
          </a:p>
          <a:p>
            <a:pPr algn="ctr">
              <a:spcAft>
                <a:spcPts val="200"/>
              </a:spcAft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Morant" panose="02000503000000000000" pitchFamily="2" charset="0"/>
                <a:cs typeface="Poppins" panose="00000500000000000000" pitchFamily="2" charset="0"/>
              </a:rPr>
              <a:t>ERROR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20DF1D-DD24-3F78-4429-904B2076C2F7}"/>
              </a:ext>
            </a:extLst>
          </p:cNvPr>
          <p:cNvGrpSpPr/>
          <p:nvPr/>
        </p:nvGrpSpPr>
        <p:grpSpPr>
          <a:xfrm rot="9939425">
            <a:off x="9018462" y="4205525"/>
            <a:ext cx="1099132" cy="437200"/>
            <a:chOff x="2138964" y="1946594"/>
            <a:chExt cx="1776830" cy="471917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6110107-448D-4CFA-1C28-A8C1B15124B2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4450C1CC-7669-01B4-E7B9-3200C757675B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767C513-F787-3159-C1E0-C56B474BA2DA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8D4C1A30-C9A4-2597-AB3B-0FAC301FA16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4308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2A214-1AE2-05E7-6C1E-C6000731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016CD1E-C9BA-528B-4AA4-F32C65D71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735" r="67719" b="71539"/>
          <a:stretch>
            <a:fillRect/>
          </a:stretch>
        </p:blipFill>
        <p:spPr bwMode="auto">
          <a:xfrm>
            <a:off x="5486904" y="1283581"/>
            <a:ext cx="5789004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031A51-855E-D801-2D1A-83D7EC5B8C6D}"/>
              </a:ext>
            </a:extLst>
          </p:cNvPr>
          <p:cNvSpPr/>
          <p:nvPr/>
        </p:nvSpPr>
        <p:spPr>
          <a:xfrm>
            <a:off x="5490779" y="3973482"/>
            <a:ext cx="57780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B048249-3866-E084-62E5-CA7B7E306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1" t="735" r="7734" b="71539"/>
          <a:stretch>
            <a:fillRect/>
          </a:stretch>
        </p:blipFill>
        <p:spPr bwMode="auto">
          <a:xfrm>
            <a:off x="5935407" y="1287932"/>
            <a:ext cx="5333372" cy="26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D68A418-CD61-85D6-E766-CC194C350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7"/>
          <a:stretch>
            <a:fillRect/>
          </a:stretch>
        </p:blipFill>
        <p:spPr bwMode="auto">
          <a:xfrm>
            <a:off x="558635" y="1153569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2562F045-453C-1C0E-AEE4-51F931987995}"/>
              </a:ext>
            </a:extLst>
          </p:cNvPr>
          <p:cNvSpPr txBox="1"/>
          <p:nvPr/>
        </p:nvSpPr>
        <p:spPr>
          <a:xfrm>
            <a:off x="2" y="81414"/>
            <a:ext cx="1219200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we interpret ΛCDM latent parameters?</a:t>
            </a:r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400" dirty="0"/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85A4CC-DA78-0EC1-389E-4C837FACC312}"/>
              </a:ext>
            </a:extLst>
          </p:cNvPr>
          <p:cNvCxnSpPr/>
          <p:nvPr/>
        </p:nvCxnSpPr>
        <p:spPr>
          <a:xfrm>
            <a:off x="2044879" y="783729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BEA50963-4C07-9054-73F6-B78416A3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5" r="202"/>
          <a:stretch>
            <a:fillRect/>
          </a:stretch>
        </p:blipFill>
        <p:spPr bwMode="auto">
          <a:xfrm>
            <a:off x="3575807" y="1153569"/>
            <a:ext cx="7634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47B4FC1-838E-4E19-4674-5908449F2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0352"/>
          <a:stretch>
            <a:fillRect/>
          </a:stretch>
        </p:blipFill>
        <p:spPr bwMode="auto">
          <a:xfrm>
            <a:off x="1322071" y="1153567"/>
            <a:ext cx="2253736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35AE2-DED7-B991-9B65-C84B77199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7" r="44950"/>
          <a:stretch>
            <a:fillRect/>
          </a:stretch>
        </p:blipFill>
        <p:spPr bwMode="auto">
          <a:xfrm>
            <a:off x="2225040" y="1153568"/>
            <a:ext cx="419100" cy="57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75EDD5-F478-953D-D8B6-4A0808F3CC93}"/>
              </a:ext>
            </a:extLst>
          </p:cNvPr>
          <p:cNvSpPr/>
          <p:nvPr/>
        </p:nvSpPr>
        <p:spPr>
          <a:xfrm>
            <a:off x="5490779" y="3973482"/>
            <a:ext cx="5778000" cy="22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DAB7F818-70EF-06C0-9972-C2C91979E436}"/>
              </a:ext>
            </a:extLst>
          </p:cNvPr>
          <p:cNvSpPr txBox="1"/>
          <p:nvPr/>
        </p:nvSpPr>
        <p:spPr>
          <a:xfrm>
            <a:off x="5935407" y="4774837"/>
            <a:ext cx="5333372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TILT</a:t>
            </a:r>
          </a:p>
          <a:p>
            <a:pPr algn="ctr"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</a:t>
            </a:r>
            <a:endParaRPr lang="en-GB" sz="28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A4EFAED5-CC9D-04C0-F659-EB31C9E66D50}"/>
              </a:ext>
            </a:extLst>
          </p:cNvPr>
          <p:cNvSpPr txBox="1"/>
          <p:nvPr/>
        </p:nvSpPr>
        <p:spPr>
          <a:xfrm rot="16200000">
            <a:off x="-3282006" y="3628647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cosmological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56E14309-94AB-F3CF-B3C9-652B491CDC2A}"/>
              </a:ext>
            </a:extLst>
          </p:cNvPr>
          <p:cNvSpPr txBox="1"/>
          <p:nvPr/>
        </p:nvSpPr>
        <p:spPr>
          <a:xfrm>
            <a:off x="-962140" y="706424"/>
            <a:ext cx="714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solidFill>
                  <a:schemeClr val="bg1"/>
                </a:solidFill>
                <a:latin typeface="Morant" panose="02000503000000000000" pitchFamily="2" charset="0"/>
                <a:cs typeface="Poppins" panose="00000500000000000000" pitchFamily="2" charset="0"/>
              </a:rPr>
              <a:t>latent parameters</a:t>
            </a:r>
            <a:endParaRPr lang="en-GB" sz="1400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85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F63E7-DDD4-BEFB-40DB-0429FCACB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76BC09A5-6CC2-3C85-5D0D-EDC4677B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18" y="818040"/>
            <a:ext cx="6180076" cy="5902053"/>
          </a:xfrm>
          <a:prstGeom prst="rect">
            <a:avLst/>
          </a:prstGeom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C6D1EAA9-4B78-D92C-2D35-688789F2B3CB}"/>
              </a:ext>
            </a:extLst>
          </p:cNvPr>
          <p:cNvSpPr txBox="1"/>
          <p:nvPr/>
        </p:nvSpPr>
        <p:spPr>
          <a:xfrm>
            <a:off x="2" y="81414"/>
            <a:ext cx="1219200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we map </a:t>
            </a:r>
            <a:r>
              <a:rPr lang="en-US" sz="3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latents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cosmological parameters?</a:t>
            </a:r>
            <a:endParaRPr lang="en-GB" sz="700" dirty="0">
              <a:solidFill>
                <a:schemeClr val="bg1"/>
              </a:solidFill>
            </a:endParaRPr>
          </a:p>
          <a:p>
            <a:pPr algn="ctr"/>
            <a:endParaRPr lang="en-GB" sz="300" dirty="0"/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6E6CC1-AB9F-86B1-D4F4-DB9A8BCC529A}"/>
              </a:ext>
            </a:extLst>
          </p:cNvPr>
          <p:cNvCxnSpPr/>
          <p:nvPr/>
        </p:nvCxnSpPr>
        <p:spPr>
          <a:xfrm>
            <a:off x="2044879" y="69427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B840712-C225-F186-0C9D-671695E6EE21}"/>
              </a:ext>
            </a:extLst>
          </p:cNvPr>
          <p:cNvSpPr/>
          <p:nvPr/>
        </p:nvSpPr>
        <p:spPr>
          <a:xfrm>
            <a:off x="8518695" y="934720"/>
            <a:ext cx="2537229" cy="139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5F3237FA-4127-D149-9243-95355E30E392}"/>
              </a:ext>
            </a:extLst>
          </p:cNvPr>
          <p:cNvSpPr txBox="1"/>
          <p:nvPr/>
        </p:nvSpPr>
        <p:spPr>
          <a:xfrm>
            <a:off x="8006085" y="839533"/>
            <a:ext cx="3308009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600" dirty="0">
                <a:solidFill>
                  <a:srgbClr val="3973C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CLASS</a:t>
            </a:r>
          </a:p>
          <a:p>
            <a:pPr>
              <a:spcAft>
                <a:spcPts val="200"/>
              </a:spcAft>
            </a:pPr>
            <a:r>
              <a:rPr lang="en-US" sz="2600" dirty="0">
                <a:solidFill>
                  <a:srgbClr val="D5444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VAE</a:t>
            </a:r>
            <a:r>
              <a:rPr lang="el-GR" sz="2600" baseline="-25000" dirty="0">
                <a:solidFill>
                  <a:srgbClr val="D54442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600" baseline="-25000" dirty="0">
                <a:solidFill>
                  <a:srgbClr val="D5444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</a:t>
            </a:r>
            <a:r>
              <a:rPr lang="en-US" sz="2600" dirty="0">
                <a:solidFill>
                  <a:srgbClr val="D5444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(5 </a:t>
            </a:r>
            <a:r>
              <a:rPr lang="en-US" sz="2600" dirty="0" err="1">
                <a:solidFill>
                  <a:srgbClr val="D5444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latents</a:t>
            </a:r>
            <a:r>
              <a:rPr lang="en-US" sz="2600" dirty="0">
                <a:solidFill>
                  <a:srgbClr val="D5444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GB" sz="2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 sz="2600" dirty="0">
                <a:solidFill>
                  <a:srgbClr val="98C3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VAE</a:t>
            </a:r>
            <a:r>
              <a:rPr lang="el-GR" sz="2600" baseline="-25000" dirty="0">
                <a:solidFill>
                  <a:srgbClr val="98C356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Λ</a:t>
            </a:r>
            <a:r>
              <a:rPr lang="en-US" sz="2600" baseline="-25000" dirty="0">
                <a:solidFill>
                  <a:srgbClr val="98C3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CDM</a:t>
            </a:r>
            <a:r>
              <a:rPr lang="en-US" sz="2600" dirty="0">
                <a:solidFill>
                  <a:srgbClr val="98C3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(6 </a:t>
            </a:r>
            <a:r>
              <a:rPr lang="en-US" sz="2600" dirty="0" err="1">
                <a:solidFill>
                  <a:srgbClr val="98C3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latents</a:t>
            </a:r>
            <a:r>
              <a:rPr lang="en-US" sz="2600" dirty="0">
                <a:solidFill>
                  <a:srgbClr val="98C356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419A8B9B-9FF7-9A48-36EF-FA7555CB4EE0}"/>
              </a:ext>
            </a:extLst>
          </p:cNvPr>
          <p:cNvSpPr txBox="1"/>
          <p:nvPr/>
        </p:nvSpPr>
        <p:spPr>
          <a:xfrm>
            <a:off x="0" y="2873597"/>
            <a:ext cx="4854633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Yes! Could be useful to solve prior-volume effects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2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C7498-A754-A35B-8F88-AF8D679D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79E547-3D66-E47D-B5EC-CA86637FECE3}"/>
              </a:ext>
            </a:extLst>
          </p:cNvPr>
          <p:cNvGrpSpPr/>
          <p:nvPr/>
        </p:nvGrpSpPr>
        <p:grpSpPr>
          <a:xfrm>
            <a:off x="-4" y="-18066267"/>
            <a:ext cx="12202168" cy="18153169"/>
            <a:chOff x="-4" y="-17426187"/>
            <a:chExt cx="12202168" cy="18153169"/>
          </a:xfrm>
        </p:grpSpPr>
        <p:sp>
          <p:nvSpPr>
            <p:cNvPr id="3" name="CasellaDiTesto 1">
              <a:extLst>
                <a:ext uri="{FF2B5EF4-FFF2-40B4-BE49-F238E27FC236}">
                  <a16:creationId xmlns:a16="http://schemas.microsoft.com/office/drawing/2014/main" id="{4D9687F0-5544-7CAE-7D25-C4AFF93EE32B}"/>
                </a:ext>
              </a:extLst>
            </p:cNvPr>
            <p:cNvSpPr txBox="1"/>
            <p:nvPr/>
          </p:nvSpPr>
          <p:spPr>
            <a:xfrm>
              <a:off x="-4" y="-16159692"/>
              <a:ext cx="12192001" cy="1688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40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Cast</a:t>
              </a:r>
            </a:p>
            <a:p>
              <a:pPr algn="ctr">
                <a:spcAft>
                  <a:spcPts val="200"/>
                </a:spcAft>
              </a:pPr>
              <a:endParaRPr lang="en-GB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>
                <a:spcAft>
                  <a:spcPts val="200"/>
                </a:spcAft>
              </a:pPr>
              <a:r>
                <a:rPr lang="en-GB" sz="40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 	          </a:t>
              </a: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Davide 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DAVIDE PIRAS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       	    </a:t>
              </a:r>
              <a:r>
                <a:rPr lang="en-GB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Alessio	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ALESSIO SPURIO MANCINI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 	Francesco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FRANCESCO SORRENTI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	       </a:t>
              </a: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Lucas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LUCAS LOMBRISER	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	       Laura	 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LAURA HEROLD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	       Luisa	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LUISA LUCIE-SMITH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	    </a:t>
              </a: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Eiichiro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EIICHIRO KOMATSU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	      </a:t>
              </a: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Martin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MARTIN KUNZ</a:t>
              </a:r>
            </a:p>
            <a:p>
              <a:pPr algn="just">
                <a:spcAft>
                  <a:spcPts val="200"/>
                </a:spcAft>
              </a:pPr>
              <a:endPara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     Directed by 	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DAVIDE PIRAS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   Produced by 	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COSMOFONDUE TEAM</a:t>
              </a:r>
            </a:p>
            <a:p>
              <a:pPr algn="just">
                <a:spcAft>
                  <a:spcPts val="200"/>
                </a:spcAft>
              </a:pPr>
              <a:r>
                <a:rPr lang="en-GB" sz="3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			 Special effects	</a:t>
              </a:r>
              <a:r>
                <a:rPr lang="en-GB" sz="3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DAVIDE PIRAS</a:t>
              </a:r>
            </a:p>
            <a:p>
              <a:pPr algn="just"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GB" sz="24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If you are reading this it means you are really paying attention, well done</a:t>
              </a: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GB" sz="24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Spoiler: wait for the after-credit scene, you won’t regret it</a:t>
              </a: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GB" sz="24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Just kidding</a:t>
              </a: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endPara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US" sz="320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No PhD students were harmed in the making of this presentation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510F64A-CEDC-D7A9-235A-B48A9C3D1862}"/>
                </a:ext>
              </a:extLst>
            </p:cNvPr>
            <p:cNvSpPr txBox="1"/>
            <p:nvPr/>
          </p:nvSpPr>
          <p:spPr>
            <a:xfrm>
              <a:off x="10163" y="-17426187"/>
              <a:ext cx="12192001" cy="15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4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Thank you for your attention</a:t>
              </a:r>
            </a:p>
            <a:p>
              <a:pPr algn="ctr">
                <a:spcAft>
                  <a:spcPts val="200"/>
                </a:spcAft>
              </a:pPr>
              <a:endPara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4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18412-D4F3-6B48-345D-1457C0EF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vest&#10;&#10;Description automatically generated">
            <a:extLst>
              <a:ext uri="{FF2B5EF4-FFF2-40B4-BE49-F238E27FC236}">
                <a16:creationId xmlns:a16="http://schemas.microsoft.com/office/drawing/2014/main" id="{42E3E2BB-92A1-4B96-6304-91B82BF0A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25959" b="1618"/>
          <a:stretch/>
        </p:blipFill>
        <p:spPr>
          <a:xfrm>
            <a:off x="3376787" y="1299638"/>
            <a:ext cx="5438426" cy="4540368"/>
          </a:xfrm>
          <a:prstGeom prst="rect">
            <a:avLst/>
          </a:prstGeo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2CC6CB9B-4FA0-1CBB-4F1C-376E539634EA}"/>
              </a:ext>
            </a:extLst>
          </p:cNvPr>
          <p:cNvSpPr txBox="1"/>
          <p:nvPr/>
        </p:nvSpPr>
        <p:spPr>
          <a:xfrm>
            <a:off x="0" y="266506"/>
            <a:ext cx="1219200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900" dirty="0">
                <a:solidFill>
                  <a:schemeClr val="bg1"/>
                </a:solidFill>
                <a:latin typeface="Poppins" panose="00000500000000000000" pitchFamily="2" charset="0"/>
                <a:ea typeface="DejaVu Sans" panose="020B0603030804020204" pitchFamily="34" charset="0"/>
                <a:cs typeface="Poppins" panose="00000500000000000000" pitchFamily="2" charset="0"/>
              </a:rPr>
              <a:t>Didn’t know where to best use this, glad you found it down here :)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9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0C9355-EC9A-0E25-38D7-97961FF5AB44}"/>
              </a:ext>
            </a:extLst>
          </p:cNvPr>
          <p:cNvSpPr/>
          <p:nvPr/>
        </p:nvSpPr>
        <p:spPr>
          <a:xfrm>
            <a:off x="636814" y="1469165"/>
            <a:ext cx="10854285" cy="452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709C67-CD66-637D-2E47-D3C5FD59C619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17A36-BE23-DEF3-3643-EC2DFB592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to extract knowledge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68471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7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2D121-04F0-556C-0EE0-52E0A7BC27E2}"/>
              </a:ext>
            </a:extLst>
          </p:cNvPr>
          <p:cNvSpPr/>
          <p:nvPr/>
        </p:nvSpPr>
        <p:spPr>
          <a:xfrm>
            <a:off x="636814" y="1469165"/>
            <a:ext cx="10854285" cy="452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C7CDA-E892-B058-1C8E-4DC69234CBFC}"/>
              </a:ext>
            </a:extLst>
          </p:cNvPr>
          <p:cNvSpPr/>
          <p:nvPr/>
        </p:nvSpPr>
        <p:spPr>
          <a:xfrm>
            <a:off x="636814" y="1469165"/>
            <a:ext cx="10854285" cy="411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BF022-AF74-637B-37D8-35F30083C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2117" r="761" b="2453"/>
          <a:stretch/>
        </p:blipFill>
        <p:spPr>
          <a:xfrm>
            <a:off x="700900" y="1539240"/>
            <a:ext cx="10722878" cy="3789524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C2084401-BE0A-47B6-8042-977E2C0945BF}"/>
              </a:ext>
            </a:extLst>
          </p:cNvPr>
          <p:cNvSpPr txBox="1"/>
          <p:nvPr/>
        </p:nvSpPr>
        <p:spPr>
          <a:xfrm>
            <a:off x="1" y="112587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 learning to extract knowledge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D2C81-91A7-291E-8A5E-0EC6D5EDB615}"/>
              </a:ext>
            </a:extLst>
          </p:cNvPr>
          <p:cNvSpPr/>
          <p:nvPr/>
        </p:nvSpPr>
        <p:spPr>
          <a:xfrm>
            <a:off x="726621" y="2024743"/>
            <a:ext cx="3012624" cy="326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B822-5EC4-35FF-07D5-8FD4505AAE10}"/>
              </a:ext>
            </a:extLst>
          </p:cNvPr>
          <p:cNvSpPr/>
          <p:nvPr/>
        </p:nvSpPr>
        <p:spPr>
          <a:xfrm>
            <a:off x="8333700" y="1885950"/>
            <a:ext cx="3075206" cy="343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ACE8-86B7-C6EE-90E6-6C98720146E1}"/>
              </a:ext>
            </a:extLst>
          </p:cNvPr>
          <p:cNvSpPr/>
          <p:nvPr/>
        </p:nvSpPr>
        <p:spPr>
          <a:xfrm>
            <a:off x="5168471" y="1534477"/>
            <a:ext cx="1668237" cy="174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53903B-D981-188D-E902-356244F39ACA}"/>
              </a:ext>
            </a:extLst>
          </p:cNvPr>
          <p:cNvCxnSpPr/>
          <p:nvPr/>
        </p:nvCxnSpPr>
        <p:spPr>
          <a:xfrm>
            <a:off x="2044879" y="940485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F4225-D893-6D18-7217-65F2ED71C618}"/>
              </a:ext>
            </a:extLst>
          </p:cNvPr>
          <p:cNvSpPr txBox="1"/>
          <p:nvPr/>
        </p:nvSpPr>
        <p:spPr>
          <a:xfrm rot="19947944">
            <a:off x="1584870" y="3156458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rant" panose="02000503000000000000" pitchFamily="2" charset="0"/>
              </a:rPr>
              <a:t>some Data</a:t>
            </a:r>
            <a:endParaRPr lang="en-GB" sz="4800" b="1" dirty="0">
              <a:latin typeface="Morant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0F403-1921-E894-3842-1B8FBAD3B222}"/>
              </a:ext>
            </a:extLst>
          </p:cNvPr>
          <p:cNvGrpSpPr/>
          <p:nvPr/>
        </p:nvGrpSpPr>
        <p:grpSpPr>
          <a:xfrm>
            <a:off x="2430114" y="3738879"/>
            <a:ext cx="1337532" cy="412269"/>
            <a:chOff x="2138964" y="1946594"/>
            <a:chExt cx="1776830" cy="47191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373FA87-6E96-2EAC-71FF-5B6762F94C6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2CB06C0-C7EE-6493-25B9-BC1C2A7ED9C9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DB318DD-3C50-EEB7-B1F3-865DB2262B0B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6E2258A-6BB7-AF9A-DB40-6AE7915F4EB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732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Microsoft Office PowerPoint</Application>
  <PresentationFormat>Widescreen</PresentationFormat>
  <Paragraphs>610</Paragraphs>
  <Slides>70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Arial</vt:lpstr>
      <vt:lpstr>Calibri</vt:lpstr>
      <vt:lpstr>Calibri Light</vt:lpstr>
      <vt:lpstr>Courier New</vt:lpstr>
      <vt:lpstr>DejaVu Sans</vt:lpstr>
      <vt:lpstr>Helvetica</vt:lpstr>
      <vt:lpstr>Latin Modern Math</vt:lpstr>
      <vt:lpstr>Morant</vt:lpstr>
      <vt:lpstr>Open Sans</vt:lpstr>
      <vt:lpstr>Poppins</vt:lpstr>
      <vt:lpstr>Office Theme</vt:lpstr>
      <vt:lpstr>Tema di Office</vt:lpstr>
      <vt:lpstr>Tema di Office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Piras, Davide</dc:creator>
  <cp:lastModifiedBy>Piras, Davide</cp:lastModifiedBy>
  <cp:revision>367</cp:revision>
  <dcterms:created xsi:type="dcterms:W3CDTF">2021-10-09T15:30:23Z</dcterms:created>
  <dcterms:modified xsi:type="dcterms:W3CDTF">2025-06-09T17:47:42Z</dcterms:modified>
</cp:coreProperties>
</file>