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257" r:id="rId2"/>
    <p:sldId id="563" r:id="rId3"/>
    <p:sldId id="862" r:id="rId4"/>
    <p:sldId id="825" r:id="rId5"/>
    <p:sldId id="574" r:id="rId6"/>
    <p:sldId id="819" r:id="rId7"/>
    <p:sldId id="818" r:id="rId8"/>
    <p:sldId id="820" r:id="rId9"/>
    <p:sldId id="864" r:id="rId10"/>
    <p:sldId id="821" r:id="rId11"/>
    <p:sldId id="866" r:id="rId12"/>
    <p:sldId id="827" r:id="rId13"/>
    <p:sldId id="564" r:id="rId14"/>
    <p:sldId id="585" r:id="rId15"/>
    <p:sldId id="851" r:id="rId16"/>
    <p:sldId id="854" r:id="rId17"/>
    <p:sldId id="715" r:id="rId18"/>
    <p:sldId id="863" r:id="rId19"/>
    <p:sldId id="891" r:id="rId20"/>
    <p:sldId id="892" r:id="rId21"/>
    <p:sldId id="902" r:id="rId22"/>
    <p:sldId id="895" r:id="rId23"/>
    <p:sldId id="897" r:id="rId24"/>
    <p:sldId id="896" r:id="rId25"/>
    <p:sldId id="870" r:id="rId26"/>
    <p:sldId id="871" r:id="rId27"/>
    <p:sldId id="872" r:id="rId28"/>
    <p:sldId id="873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900" r:id="rId37"/>
    <p:sldId id="876" r:id="rId38"/>
    <p:sldId id="877" r:id="rId39"/>
    <p:sldId id="878" r:id="rId40"/>
    <p:sldId id="879" r:id="rId41"/>
    <p:sldId id="881" r:id="rId42"/>
    <p:sldId id="901" r:id="rId43"/>
    <p:sldId id="882" r:id="rId44"/>
    <p:sldId id="885" r:id="rId45"/>
    <p:sldId id="886" r:id="rId46"/>
    <p:sldId id="860" r:id="rId47"/>
    <p:sldId id="889" r:id="rId48"/>
    <p:sldId id="898" r:id="rId49"/>
    <p:sldId id="890" r:id="rId50"/>
    <p:sldId id="887" r:id="rId51"/>
    <p:sldId id="888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288" r:id="rId60"/>
    <p:sldId id="691" r:id="rId61"/>
    <p:sldId id="716" r:id="rId62"/>
    <p:sldId id="724" r:id="rId63"/>
    <p:sldId id="726" r:id="rId6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5ECE"/>
    <a:srgbClr val="42346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76370-3C45-770C-D641-E20B3F91FC84}" v="20" dt="2025-06-12T06:47:52.758"/>
    <p1510:client id="{196DBE3E-0665-D046-1C43-8878E6DBB86A}" v="194" dt="2025-06-12T07:00:52.415"/>
    <p1510:client id="{43DFFE42-FA80-7235-BB20-424318839CC7}" v="10" dt="2025-06-10T17:52:12.941"/>
    <p1510:client id="{490CD1C2-BFD5-02E4-DC6F-B3469F8D7FBB}" v="5" dt="2025-06-12T06:32:06.130"/>
    <p1510:client id="{63881380-4058-713B-1913-2D9600A2622C}" v="12" dt="2025-06-12T06:19:16.538"/>
    <p1510:client id="{6E2340E0-0326-F990-2EE7-F7FDEA3E555F}" v="70" dt="2025-06-11T22:33:09.632"/>
    <p1510:client id="{72DE8D01-69CE-54CB-914A-C9C077328C38}" v="1379" dt="2025-06-11T10:08:15.403"/>
    <p1510:client id="{82AF090E-95D0-473D-772B-E1E510CAE8C1}" v="350" dt="2025-06-11T12:48:12.875"/>
    <p1510:client id="{84BFA0FF-2213-8895-E45A-1CAF1AC18C3D}" v="1027" dt="2025-06-10T21:01:39.097"/>
    <p1510:client id="{9416DB19-F63B-9EEB-01D5-F9187A66E25B}" v="18" dt="2025-06-11T16:53:05.432"/>
    <p1510:client id="{CCC1607C-29A0-014B-8D95-D53CC14184A5}" v="26" dt="2025-06-10T15:16:21.924"/>
    <p1510:client id="{CE8B0691-06BC-F302-2DD5-69DA43DC2796}" v="496" dt="2025-06-10T15:47:58.732"/>
    <p1510:client id="{D17A166D-8B93-E213-C7C2-3B7716F13795}" v="335" dt="2025-06-11T11:34:42.791"/>
    <p1510:client id="{F868F02F-0E91-6336-E5F3-D378C5B00EBC}" v="25" dt="2025-06-11T16:48:19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A8AEF-4A35-41CF-AB58-DD5A82C22745}" type="datetimeFigureOut"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7759-8B01-48D4-80E9-F17F980D3D8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3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dcd15744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dcd15744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dcd15744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dcd15744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dcd157444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dcd157444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dcd157444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5dcd157444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C3B43CE1-8BA0-96FA-D268-0B1D51B2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dd511484f_1_29:notes">
            <a:extLst>
              <a:ext uri="{FF2B5EF4-FFF2-40B4-BE49-F238E27FC236}">
                <a16:creationId xmlns:a16="http://schemas.microsoft.com/office/drawing/2014/main" id="{24D6932B-95D2-59A4-7AF7-6906100662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dd511484f_1_29:notes">
            <a:extLst>
              <a:ext uri="{FF2B5EF4-FFF2-40B4-BE49-F238E27FC236}">
                <a16:creationId xmlns:a16="http://schemas.microsoft.com/office/drawing/2014/main" id="{28780780-C567-7547-CD1E-4EAA268142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044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EBF59F9A-26F8-F1FB-FEF0-46C531929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dd511484f_1_29:notes">
            <a:extLst>
              <a:ext uri="{FF2B5EF4-FFF2-40B4-BE49-F238E27FC236}">
                <a16:creationId xmlns:a16="http://schemas.microsoft.com/office/drawing/2014/main" id="{F40608DC-0C28-E151-64EB-F1FCE84413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dd511484f_1_29:notes">
            <a:extLst>
              <a:ext uri="{FF2B5EF4-FFF2-40B4-BE49-F238E27FC236}">
                <a16:creationId xmlns:a16="http://schemas.microsoft.com/office/drawing/2014/main" id="{84BF28D2-0F92-0F94-AD50-0555271ED9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1344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3ECC6759-999B-C88B-2E14-3307BAA57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dd511484f_1_29:notes">
            <a:extLst>
              <a:ext uri="{FF2B5EF4-FFF2-40B4-BE49-F238E27FC236}">
                <a16:creationId xmlns:a16="http://schemas.microsoft.com/office/drawing/2014/main" id="{2EAEC32C-0180-1C4A-7FFC-8C46CA90C2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dd511484f_1_29:notes">
            <a:extLst>
              <a:ext uri="{FF2B5EF4-FFF2-40B4-BE49-F238E27FC236}">
                <a16:creationId xmlns:a16="http://schemas.microsoft.com/office/drawing/2014/main" id="{F296C538-8598-6FD5-E3B6-20A9657B48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754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41F07E73-BE18-2EF7-98B5-77E0EE4B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dd511484f_1_29:notes">
            <a:extLst>
              <a:ext uri="{FF2B5EF4-FFF2-40B4-BE49-F238E27FC236}">
                <a16:creationId xmlns:a16="http://schemas.microsoft.com/office/drawing/2014/main" id="{E59B5B1C-43F8-C076-8A11-A8E711703C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dd511484f_1_29:notes">
            <a:extLst>
              <a:ext uri="{FF2B5EF4-FFF2-40B4-BE49-F238E27FC236}">
                <a16:creationId xmlns:a16="http://schemas.microsoft.com/office/drawing/2014/main" id="{74C17344-0E91-A2FE-F9C4-10A3F3E4C2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740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70E14A80-2CE1-3434-2781-F06FA72A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dd511484f_1_29:notes">
            <a:extLst>
              <a:ext uri="{FF2B5EF4-FFF2-40B4-BE49-F238E27FC236}">
                <a16:creationId xmlns:a16="http://schemas.microsoft.com/office/drawing/2014/main" id="{90E59B44-A8D1-3987-C0D4-8DFC203F93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dd511484f_1_29:notes">
            <a:extLst>
              <a:ext uri="{FF2B5EF4-FFF2-40B4-BE49-F238E27FC236}">
                <a16:creationId xmlns:a16="http://schemas.microsoft.com/office/drawing/2014/main" id="{6B6EC059-BBC5-10F5-9C8B-0D1CB1F7D7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67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302D7A1A-ABD1-D8C1-1ECC-9A4AFECD4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dd511484f_1_29:notes">
            <a:extLst>
              <a:ext uri="{FF2B5EF4-FFF2-40B4-BE49-F238E27FC236}">
                <a16:creationId xmlns:a16="http://schemas.microsoft.com/office/drawing/2014/main" id="{7ECA61BD-8565-6131-E94E-5E82CDA609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dd511484f_1_29:notes">
            <a:extLst>
              <a:ext uri="{FF2B5EF4-FFF2-40B4-BE49-F238E27FC236}">
                <a16:creationId xmlns:a16="http://schemas.microsoft.com/office/drawing/2014/main" id="{3EABC3CB-8EC1-7D4B-7E8D-7499054966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694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E6FB4F23-34BD-A33D-B304-35D3FA093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dd511484f_1_29:notes">
            <a:extLst>
              <a:ext uri="{FF2B5EF4-FFF2-40B4-BE49-F238E27FC236}">
                <a16:creationId xmlns:a16="http://schemas.microsoft.com/office/drawing/2014/main" id="{12167789-E628-A729-23C2-7CEF0DC0C2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dd511484f_1_29:notes">
            <a:extLst>
              <a:ext uri="{FF2B5EF4-FFF2-40B4-BE49-F238E27FC236}">
                <a16:creationId xmlns:a16="http://schemas.microsoft.com/office/drawing/2014/main" id="{3623E14F-F580-C658-9B79-E34E2FD904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75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11929DB5-F7A0-206A-8A7D-FFD5B5EEC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dcd157444_0_5:notes">
            <a:extLst>
              <a:ext uri="{FF2B5EF4-FFF2-40B4-BE49-F238E27FC236}">
                <a16:creationId xmlns:a16="http://schemas.microsoft.com/office/drawing/2014/main" id="{C102F499-68FA-EED2-DA7E-A9BC9D694B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dcd157444_0_5:notes">
            <a:extLst>
              <a:ext uri="{FF2B5EF4-FFF2-40B4-BE49-F238E27FC236}">
                <a16:creationId xmlns:a16="http://schemas.microsoft.com/office/drawing/2014/main" id="{49DF0E4E-F8ED-DCF9-060B-0F8B924DA7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5425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4A115D69-7F04-5829-EFA1-DDB756546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dd511484f_1_29:notes">
            <a:extLst>
              <a:ext uri="{FF2B5EF4-FFF2-40B4-BE49-F238E27FC236}">
                <a16:creationId xmlns:a16="http://schemas.microsoft.com/office/drawing/2014/main" id="{D9E484C3-95C0-1247-7C3B-78E38AECDD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dd511484f_1_29:notes">
            <a:extLst>
              <a:ext uri="{FF2B5EF4-FFF2-40B4-BE49-F238E27FC236}">
                <a16:creationId xmlns:a16="http://schemas.microsoft.com/office/drawing/2014/main" id="{D0363534-54C2-9B1F-A740-2F58957A67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341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2BF602F8-D1DD-A5CD-CC81-327F17A2F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dd511484f_1_29:notes">
            <a:extLst>
              <a:ext uri="{FF2B5EF4-FFF2-40B4-BE49-F238E27FC236}">
                <a16:creationId xmlns:a16="http://schemas.microsoft.com/office/drawing/2014/main" id="{422ECFCE-6CDC-B488-1726-FE6FCEDF8D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dd511484f_1_29:notes">
            <a:extLst>
              <a:ext uri="{FF2B5EF4-FFF2-40B4-BE49-F238E27FC236}">
                <a16:creationId xmlns:a16="http://schemas.microsoft.com/office/drawing/2014/main" id="{3C40B9F5-493A-2ABD-6D94-BD521B2DB2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81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9FDF539A-2C44-AABA-6066-650BAEA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dd511484f_1_29:notes">
            <a:extLst>
              <a:ext uri="{FF2B5EF4-FFF2-40B4-BE49-F238E27FC236}">
                <a16:creationId xmlns:a16="http://schemas.microsoft.com/office/drawing/2014/main" id="{A5149886-3A33-6BE3-BF99-87CB1B3149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dd511484f_1_29:notes">
            <a:extLst>
              <a:ext uri="{FF2B5EF4-FFF2-40B4-BE49-F238E27FC236}">
                <a16:creationId xmlns:a16="http://schemas.microsoft.com/office/drawing/2014/main" id="{A4BF689A-FA7C-9470-CE7F-EECA1B3EA9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1016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065927B9-BA91-1FC6-8C9E-30FE10937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dd511484f_1_29:notes">
            <a:extLst>
              <a:ext uri="{FF2B5EF4-FFF2-40B4-BE49-F238E27FC236}">
                <a16:creationId xmlns:a16="http://schemas.microsoft.com/office/drawing/2014/main" id="{5AC15CFF-99E9-F21C-2F8F-227A6B87CB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dd511484f_1_29:notes">
            <a:extLst>
              <a:ext uri="{FF2B5EF4-FFF2-40B4-BE49-F238E27FC236}">
                <a16:creationId xmlns:a16="http://schemas.microsoft.com/office/drawing/2014/main" id="{F0BA79E3-A8E7-4FD8-673C-6E3911F643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403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5dd511484f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5dd511484f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5fa9996998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5fa9996998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5dd511484f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5dd511484f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5dd511484f_1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5dd511484f_1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5fa9996998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5fa9996998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5fa9996998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5fa9996998_2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8479936E-A5F0-FF94-1C09-B057F89AB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dcd157444_0_5:notes">
            <a:extLst>
              <a:ext uri="{FF2B5EF4-FFF2-40B4-BE49-F238E27FC236}">
                <a16:creationId xmlns:a16="http://schemas.microsoft.com/office/drawing/2014/main" id="{47853228-C2D4-3ACE-B625-DFC7CBC2C2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dcd157444_0_5:notes">
            <a:extLst>
              <a:ext uri="{FF2B5EF4-FFF2-40B4-BE49-F238E27FC236}">
                <a16:creationId xmlns:a16="http://schemas.microsoft.com/office/drawing/2014/main" id="{8753B691-6EF7-94EF-3F19-36096947BC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226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5fa9996998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35fa9996998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5fa9996998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5fa9996998_2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82FBFA2E-B489-F647-5BCA-2C0418391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dcd157444_0_5:notes">
            <a:extLst>
              <a:ext uri="{FF2B5EF4-FFF2-40B4-BE49-F238E27FC236}">
                <a16:creationId xmlns:a16="http://schemas.microsoft.com/office/drawing/2014/main" id="{195D0A2B-BFF8-5696-2CFD-4C0811A698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dcd157444_0_5:notes">
            <a:extLst>
              <a:ext uri="{FF2B5EF4-FFF2-40B4-BE49-F238E27FC236}">
                <a16:creationId xmlns:a16="http://schemas.microsoft.com/office/drawing/2014/main" id="{3F45A95D-FDC1-2505-A25D-4F9BCAE6D7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922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7ECDFAD8-4DB4-7ABC-6C1D-1A70A8ED5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dcd157444_0_5:notes">
            <a:extLst>
              <a:ext uri="{FF2B5EF4-FFF2-40B4-BE49-F238E27FC236}">
                <a16:creationId xmlns:a16="http://schemas.microsoft.com/office/drawing/2014/main" id="{620A11BC-2325-589E-5AAA-959C530051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dcd157444_0_5:notes">
            <a:extLst>
              <a:ext uri="{FF2B5EF4-FFF2-40B4-BE49-F238E27FC236}">
                <a16:creationId xmlns:a16="http://schemas.microsoft.com/office/drawing/2014/main" id="{F9678E83-29BF-6345-3894-A312EEE581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1372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dcd15744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dcd15744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dcd15744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dcd15744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dcd15744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5dcd15744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dcd15744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dcd15744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jpeg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ta.desi.lbl.gov/doc/releases/dr1" TargetMode="Externa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arxiv.org/abs/2411.12020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27.png"/><Relationship Id="rId4" Type="http://schemas.openxmlformats.org/officeDocument/2006/relationships/image" Target="../media/image43.jpeg"/><Relationship Id="rId9" Type="http://schemas.openxmlformats.org/officeDocument/2006/relationships/hyperlink" Target="https://arxiv.org/abs/2411.12020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27.png"/><Relationship Id="rId10" Type="http://schemas.openxmlformats.org/officeDocument/2006/relationships/image" Target="../media/image47.png"/><Relationship Id="rId4" Type="http://schemas.openxmlformats.org/officeDocument/2006/relationships/image" Target="../media/image43.jpeg"/><Relationship Id="rId9" Type="http://schemas.openxmlformats.org/officeDocument/2006/relationships/hyperlink" Target="https://arxiv.org/abs/2411.1202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49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27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27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7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27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pdf/2504.18464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27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Relationship Id="rId9" Type="http://schemas.openxmlformats.org/officeDocument/2006/relationships/hyperlink" Target="https://arxiv.org/pdf/2504.1846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9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503.14743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1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22.png"/><Relationship Id="rId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ESI Looks 11 Billion Years Into the Past to Reveal Most Detailed View Ever  of the Expanding Universe | NOIRLab">
            <a:extLst>
              <a:ext uri="{FF2B5EF4-FFF2-40B4-BE49-F238E27FC236}">
                <a16:creationId xmlns:a16="http://schemas.microsoft.com/office/drawing/2014/main" id="{8DCAEB26-DAEF-A07F-C8A8-2BDB46BCA5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31" t="6625" r="12724" b="13947"/>
          <a:stretch>
            <a:fillRect/>
          </a:stretch>
        </p:blipFill>
        <p:spPr>
          <a:xfrm>
            <a:off x="-5201" y="-47325"/>
            <a:ext cx="9153542" cy="69121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444DD6-2127-744E-E94B-84FBAAB4B9C3}"/>
              </a:ext>
            </a:extLst>
          </p:cNvPr>
          <p:cNvSpPr txBox="1"/>
          <p:nvPr/>
        </p:nvSpPr>
        <p:spPr>
          <a:xfrm>
            <a:off x="3439230" y="3605645"/>
            <a:ext cx="5681783" cy="32547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sz="4000" b="1">
                <a:solidFill>
                  <a:srgbClr val="FFFFFF"/>
                </a:solidFill>
                <a:latin typeface="Garamond"/>
              </a:rPr>
              <a:t>Antoine Rocher</a:t>
            </a:r>
            <a:endParaRPr lang="fr-FR" sz="4000">
              <a:solidFill>
                <a:srgbClr val="000000"/>
              </a:solidFill>
              <a:latin typeface="Garamond"/>
            </a:endParaRPr>
          </a:p>
          <a:p>
            <a:pPr algn="r"/>
            <a:r>
              <a:rPr lang="fr-FR" sz="4000" b="1" err="1">
                <a:solidFill>
                  <a:srgbClr val="FFFFFF"/>
                </a:solidFill>
                <a:latin typeface="Garamond"/>
              </a:rPr>
              <a:t>Rafaela</a:t>
            </a:r>
            <a:r>
              <a:rPr lang="fr-FR" sz="4000" b="1">
                <a:solidFill>
                  <a:srgbClr val="FFFFFF"/>
                </a:solidFill>
                <a:latin typeface="Garamond"/>
              </a:rPr>
              <a:t> </a:t>
            </a:r>
            <a:r>
              <a:rPr lang="fr-FR" sz="4000" b="1" err="1">
                <a:solidFill>
                  <a:srgbClr val="FFFFFF"/>
                </a:solidFill>
                <a:latin typeface="Garamond"/>
              </a:rPr>
              <a:t>Gsponer</a:t>
            </a:r>
            <a:endParaRPr lang="fr-FR" sz="4000" b="1">
              <a:solidFill>
                <a:srgbClr val="FFFFFF"/>
              </a:solidFill>
              <a:latin typeface="Garamond"/>
            </a:endParaRPr>
          </a:p>
          <a:p>
            <a:pPr algn="r"/>
            <a:r>
              <a:rPr lang="fr-FR" sz="2800" b="1">
                <a:solidFill>
                  <a:srgbClr val="FFFFFF"/>
                </a:solidFill>
                <a:latin typeface="Garamond"/>
              </a:rPr>
              <a:t>Postdocs</a:t>
            </a:r>
            <a:endParaRPr lang="fr-FR" sz="2800">
              <a:solidFill>
                <a:srgbClr val="000000"/>
              </a:solidFill>
              <a:latin typeface="Garamond"/>
            </a:endParaRPr>
          </a:p>
          <a:p>
            <a:pPr algn="r"/>
            <a:r>
              <a:rPr lang="fr-FR" b="1" i="1">
                <a:solidFill>
                  <a:srgbClr val="FFFFFF"/>
                </a:solidFill>
                <a:latin typeface="Garamond"/>
              </a:rPr>
              <a:t>Ecole Polytechnique Fédérale de Lausanne</a:t>
            </a:r>
            <a:endParaRPr lang="fr-FR">
              <a:latin typeface="Garamond"/>
            </a:endParaRPr>
          </a:p>
          <a:p>
            <a:pPr algn="r"/>
            <a:endParaRPr lang="fr-FR" sz="1500" b="1" i="1">
              <a:solidFill>
                <a:srgbClr val="FFFFFF"/>
              </a:solidFill>
              <a:latin typeface="Garamond"/>
            </a:endParaRPr>
          </a:p>
          <a:p>
            <a:pPr algn="r"/>
            <a:r>
              <a:rPr lang="fr-FR" sz="2000" b="1">
                <a:solidFill>
                  <a:srgbClr val="FFFFFF"/>
                </a:solidFill>
                <a:latin typeface="Garamond"/>
                <a:ea typeface="+mn-lt"/>
                <a:cs typeface="+mn-lt"/>
              </a:rPr>
              <a:t>On </a:t>
            </a:r>
            <a:r>
              <a:rPr lang="fr-FR" sz="2000" b="1" err="1">
                <a:solidFill>
                  <a:srgbClr val="FFFFFF"/>
                </a:solidFill>
                <a:latin typeface="Garamond"/>
                <a:ea typeface="+mn-lt"/>
                <a:cs typeface="+mn-lt"/>
              </a:rPr>
              <a:t>behalf</a:t>
            </a:r>
            <a:r>
              <a:rPr lang="fr-FR" sz="2000" b="1">
                <a:solidFill>
                  <a:srgbClr val="FFFFFF"/>
                </a:solidFill>
                <a:latin typeface="Garamond"/>
                <a:ea typeface="+mn-lt"/>
                <a:cs typeface="+mn-lt"/>
              </a:rPr>
              <a:t> of the DESI collaboration</a:t>
            </a:r>
            <a:endParaRPr lang="en-US" sz="2000">
              <a:solidFill>
                <a:srgbClr val="FFFFFF"/>
              </a:solidFill>
              <a:latin typeface="Garamond"/>
              <a:ea typeface="+mn-lt"/>
              <a:cs typeface="+mn-lt"/>
            </a:endParaRPr>
          </a:p>
          <a:p>
            <a:pPr algn="r"/>
            <a:endParaRPr lang="fr-FR" sz="1500" b="1" i="1">
              <a:solidFill>
                <a:srgbClr val="FFFFFF"/>
              </a:solidFill>
              <a:latin typeface="Garamond"/>
            </a:endParaRPr>
          </a:p>
          <a:p>
            <a:pPr algn="r"/>
            <a:endParaRPr lang="fr-FR" sz="1500" b="1" i="1">
              <a:solidFill>
                <a:srgbClr val="FFFFFF"/>
              </a:solidFill>
              <a:latin typeface="Garamond"/>
            </a:endParaRPr>
          </a:p>
          <a:p>
            <a:pPr algn="r"/>
            <a:r>
              <a:rPr lang="fr-FR" sz="1600" b="1" i="1">
                <a:solidFill>
                  <a:srgbClr val="FFFFFF"/>
                </a:solidFill>
                <a:latin typeface="Garamond"/>
              </a:rPr>
              <a:t>CosmoFONDUE – 2025 June 12</a:t>
            </a:r>
            <a:r>
              <a:rPr lang="fr-FR" sz="1600" b="1" i="1" baseline="30000">
                <a:solidFill>
                  <a:srgbClr val="FFFFFF"/>
                </a:solidFill>
                <a:latin typeface="Garamond"/>
              </a:rPr>
              <a:t>th </a:t>
            </a:r>
            <a:r>
              <a:rPr lang="fr-FR" sz="1600" b="1" i="1">
                <a:solidFill>
                  <a:srgbClr val="FFFFFF"/>
                </a:solidFill>
                <a:latin typeface="Garamond"/>
              </a:rPr>
              <a:t>- Geneva</a:t>
            </a:r>
          </a:p>
        </p:txBody>
      </p:sp>
      <p:pic>
        <p:nvPicPr>
          <p:cNvPr id="13" name="Image 12" descr="Une image contenant Graphique, Police, symbole, logo&#10;&#10;Description générée automatiquement">
            <a:extLst>
              <a:ext uri="{FF2B5EF4-FFF2-40B4-BE49-F238E27FC236}">
                <a16:creationId xmlns:a16="http://schemas.microsoft.com/office/drawing/2014/main" id="{C3DCFB9E-C1AE-4846-D888-6E1BEFE55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72" y="5603639"/>
            <a:ext cx="2607122" cy="1154720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7BA2B8F-84D1-BCA0-E1EC-CC3759CFE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87" y="4758793"/>
            <a:ext cx="2314228" cy="10182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E9761BB-9A6C-CAD6-1702-342F69BCBE4D}"/>
              </a:ext>
            </a:extLst>
          </p:cNvPr>
          <p:cNvSpPr txBox="1"/>
          <p:nvPr/>
        </p:nvSpPr>
        <p:spPr>
          <a:xfrm>
            <a:off x="-402" y="6626312"/>
            <a:ext cx="1970726" cy="23083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i="1" err="1">
                <a:solidFill>
                  <a:srgbClr val="FFFFFF"/>
                </a:solidFill>
                <a:latin typeface="Book Antiqua"/>
              </a:rPr>
              <a:t>Credit</a:t>
            </a:r>
            <a:r>
              <a:rPr lang="fr-FR" sz="1050" i="1">
                <a:solidFill>
                  <a:srgbClr val="FFFFFF"/>
                </a:solidFill>
                <a:latin typeface="Book Antiqua"/>
              </a:rPr>
              <a:t> : DESI 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6423C-8FC0-54CE-C496-924538FF95A3}"/>
              </a:ext>
            </a:extLst>
          </p:cNvPr>
          <p:cNvSpPr txBox="1"/>
          <p:nvPr/>
        </p:nvSpPr>
        <p:spPr>
          <a:xfrm>
            <a:off x="-4169" y="267440"/>
            <a:ext cx="915092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Franklin Gothic"/>
              </a:rPr>
              <a:t>The DESI survey 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Franklin Gothic"/>
              </a:rPr>
              <a:t>and its cosmological Implications</a:t>
            </a:r>
          </a:p>
        </p:txBody>
      </p:sp>
    </p:spTree>
    <p:extLst>
      <p:ext uri="{BB962C8B-B14F-4D97-AF65-F5344CB8AC3E}">
        <p14:creationId xmlns:p14="http://schemas.microsoft.com/office/powerpoint/2010/main" val="3427241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DF3B2-4223-A57D-4D0A-F8C1205C3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865A574F-8042-46CD-B5A4-ACBBF5244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39" y="-987"/>
            <a:ext cx="9207281" cy="6861562"/>
          </a:xfrm>
          <a:prstGeom prst="rect">
            <a:avLst/>
          </a:prstGeom>
        </p:spPr>
      </p:pic>
      <p:pic>
        <p:nvPicPr>
          <p:cNvPr id="18" name="Content Placeholder 15">
            <a:extLst>
              <a:ext uri="{FF2B5EF4-FFF2-40B4-BE49-F238E27FC236}">
                <a16:creationId xmlns:a16="http://schemas.microsoft.com/office/drawing/2014/main" id="{EE0E6770-79E2-73DC-F790-5BC7D08BAF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257" t="96093" r="475" b="957"/>
          <a:stretch>
            <a:fillRect/>
          </a:stretch>
        </p:blipFill>
        <p:spPr>
          <a:xfrm>
            <a:off x="8614813" y="6318319"/>
            <a:ext cx="300895" cy="202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0A9AB-6345-668F-637D-3DCB929385EA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9A4CE-C7F2-C033-987B-ADD745BC8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054" y="839244"/>
            <a:ext cx="4491995" cy="4578264"/>
          </a:xfrm>
          <a:prstGeom prst="rect">
            <a:avLst/>
          </a:prstGeom>
        </p:spPr>
      </p:pic>
      <p:pic>
        <p:nvPicPr>
          <p:cNvPr id="5" name="2018-04-06 EM Petal Tests (short)_h264">
            <a:hlinkClick r:id="" action="ppaction://media"/>
            <a:extLst>
              <a:ext uri="{FF2B5EF4-FFF2-40B4-BE49-F238E27FC236}">
                <a16:creationId xmlns:a16="http://schemas.microsoft.com/office/drawing/2014/main" id="{820BFF5D-5E4D-EEDE-24B6-6724B17F3E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391" y="3256761"/>
            <a:ext cx="6523454" cy="337903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DF87A4-7D82-9A27-C56F-ECE8D1D29D8B}"/>
              </a:ext>
            </a:extLst>
          </p:cNvPr>
          <p:cNvCxnSpPr>
            <a:cxnSpLocks/>
          </p:cNvCxnSpPr>
          <p:nvPr/>
        </p:nvCxnSpPr>
        <p:spPr>
          <a:xfrm flipV="1">
            <a:off x="4605259" y="1162305"/>
            <a:ext cx="615012" cy="1887957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58DA36-9023-D240-EC5E-7D2EE0921414}"/>
              </a:ext>
            </a:extLst>
          </p:cNvPr>
          <p:cNvCxnSpPr>
            <a:cxnSpLocks/>
          </p:cNvCxnSpPr>
          <p:nvPr/>
        </p:nvCxnSpPr>
        <p:spPr>
          <a:xfrm flipV="1">
            <a:off x="4617785" y="1907603"/>
            <a:ext cx="1610831" cy="1155185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B80EC321-E1CE-9094-F1AF-EFB10BA3CEE6}"/>
              </a:ext>
            </a:extLst>
          </p:cNvPr>
          <p:cNvSpPr/>
          <p:nvPr/>
        </p:nvSpPr>
        <p:spPr>
          <a:xfrm rot="780000">
            <a:off x="3941352" y="1137767"/>
            <a:ext cx="2304787" cy="1083500"/>
          </a:xfrm>
          <a:prstGeom prst="arc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5EDAE51-05CC-9627-08B2-3595AFC2BEC3}"/>
              </a:ext>
            </a:extLst>
          </p:cNvPr>
          <p:cNvCxnSpPr/>
          <p:nvPr/>
        </p:nvCxnSpPr>
        <p:spPr>
          <a:xfrm flipH="1">
            <a:off x="5448723" y="2392233"/>
            <a:ext cx="96703" cy="102900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19">
            <a:extLst>
              <a:ext uri="{FF2B5EF4-FFF2-40B4-BE49-F238E27FC236}">
                <a16:creationId xmlns:a16="http://schemas.microsoft.com/office/drawing/2014/main" id="{3568F83B-D9D0-D64C-DB28-DE9F11EF60B9}"/>
              </a:ext>
            </a:extLst>
          </p:cNvPr>
          <p:cNvSpPr txBox="1"/>
          <p:nvPr/>
        </p:nvSpPr>
        <p:spPr>
          <a:xfrm>
            <a:off x="455574" y="3924077"/>
            <a:ext cx="2680064" cy="300083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500" b="1">
                <a:solidFill>
                  <a:srgbClr val="FFFFFF"/>
                </a:solidFill>
                <a:latin typeface="Garamond"/>
              </a:rPr>
              <a:t>Reconfiguration time &lt; 2min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81F2A-EB48-DB24-73B8-567D19E6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047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85954-60D8-6CCB-3A89-83DE4CBB9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566ACBD1-775C-44D3-63DE-DFAC2EACC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939" y="-987"/>
            <a:ext cx="9207281" cy="6861562"/>
          </a:xfrm>
          <a:prstGeom prst="rect">
            <a:avLst/>
          </a:prstGeom>
        </p:spPr>
      </p:pic>
      <p:pic>
        <p:nvPicPr>
          <p:cNvPr id="18" name="Content Placeholder 15">
            <a:extLst>
              <a:ext uri="{FF2B5EF4-FFF2-40B4-BE49-F238E27FC236}">
                <a16:creationId xmlns:a16="http://schemas.microsoft.com/office/drawing/2014/main" id="{09A28D3E-8842-C35A-91AA-47313B2B2E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6257" t="96093" r="475" b="957"/>
          <a:stretch>
            <a:fillRect/>
          </a:stretch>
        </p:blipFill>
        <p:spPr>
          <a:xfrm>
            <a:off x="8614813" y="6318319"/>
            <a:ext cx="300895" cy="202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4A5C44-74DC-91EA-7CF7-3EDA665D22DE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30902-ECA4-FDAD-9999-8691C079E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054" y="839244"/>
            <a:ext cx="4491995" cy="4578264"/>
          </a:xfrm>
          <a:prstGeom prst="rect">
            <a:avLst/>
          </a:prstGeom>
        </p:spPr>
      </p:pic>
      <p:pic>
        <p:nvPicPr>
          <p:cNvPr id="5" name="2018-04-06 EM Petal Tests (short)_h264">
            <a:hlinkClick r:id="" action="ppaction://media"/>
            <a:extLst>
              <a:ext uri="{FF2B5EF4-FFF2-40B4-BE49-F238E27FC236}">
                <a16:creationId xmlns:a16="http://schemas.microsoft.com/office/drawing/2014/main" id="{FCF70679-165B-6CD7-C729-397B4E77CE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391" y="3256761"/>
            <a:ext cx="6523454" cy="337903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64238D-E1C2-B058-8E24-2FF8BE763276}"/>
              </a:ext>
            </a:extLst>
          </p:cNvPr>
          <p:cNvCxnSpPr>
            <a:cxnSpLocks/>
          </p:cNvCxnSpPr>
          <p:nvPr/>
        </p:nvCxnSpPr>
        <p:spPr>
          <a:xfrm flipV="1">
            <a:off x="4605259" y="1162305"/>
            <a:ext cx="615012" cy="1887957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E512BD-89BA-93F4-66E1-C4265CB69E0B}"/>
              </a:ext>
            </a:extLst>
          </p:cNvPr>
          <p:cNvCxnSpPr>
            <a:cxnSpLocks/>
          </p:cNvCxnSpPr>
          <p:nvPr/>
        </p:nvCxnSpPr>
        <p:spPr>
          <a:xfrm flipV="1">
            <a:off x="4617785" y="1907603"/>
            <a:ext cx="1610831" cy="1155185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12AD3DC6-8AEB-D282-59A6-384207648780}"/>
              </a:ext>
            </a:extLst>
          </p:cNvPr>
          <p:cNvSpPr/>
          <p:nvPr/>
        </p:nvSpPr>
        <p:spPr>
          <a:xfrm rot="780000">
            <a:off x="3941352" y="1137767"/>
            <a:ext cx="2304787" cy="1083500"/>
          </a:xfrm>
          <a:prstGeom prst="arc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797817-1A2C-CE00-EFB1-1943F05ADAB7}"/>
              </a:ext>
            </a:extLst>
          </p:cNvPr>
          <p:cNvCxnSpPr/>
          <p:nvPr/>
        </p:nvCxnSpPr>
        <p:spPr>
          <a:xfrm flipH="1">
            <a:off x="5448723" y="2392233"/>
            <a:ext cx="96703" cy="102900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19">
            <a:extLst>
              <a:ext uri="{FF2B5EF4-FFF2-40B4-BE49-F238E27FC236}">
                <a16:creationId xmlns:a16="http://schemas.microsoft.com/office/drawing/2014/main" id="{0B599F4E-73D4-B87D-7E55-21288186E5C4}"/>
              </a:ext>
            </a:extLst>
          </p:cNvPr>
          <p:cNvSpPr txBox="1"/>
          <p:nvPr/>
        </p:nvSpPr>
        <p:spPr>
          <a:xfrm>
            <a:off x="455574" y="3924077"/>
            <a:ext cx="2680064" cy="300083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500" b="1">
                <a:solidFill>
                  <a:srgbClr val="FFFFFF"/>
                </a:solidFill>
                <a:latin typeface="Garamond"/>
              </a:rPr>
              <a:t>Reconfiguration time &lt; 2min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1FCF1-883A-2F2F-628F-59C16114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</a:t>
            </a:fld>
            <a:endParaRPr lang="en-US"/>
          </a:p>
        </p:txBody>
      </p:sp>
      <p:pic>
        <p:nvPicPr>
          <p:cNvPr id="7" name="Sloan Digital Sky Survey Plate Plugging Time Lapse(1)">
            <a:hlinkClick r:id="" action="ppaction://media"/>
            <a:extLst>
              <a:ext uri="{FF2B5EF4-FFF2-40B4-BE49-F238E27FC236}">
                <a16:creationId xmlns:a16="http://schemas.microsoft.com/office/drawing/2014/main" id="{A54E6C68-F710-DD97-726E-AE0EB655C67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204" y="999341"/>
            <a:ext cx="5236762" cy="2929739"/>
          </a:xfrm>
          <a:prstGeom prst="rect">
            <a:avLst/>
          </a:prstGeom>
        </p:spPr>
      </p:pic>
      <p:pic>
        <p:nvPicPr>
          <p:cNvPr id="12" name="Picture 11" descr="SDSS-IV Logo Black Text | SDSS">
            <a:extLst>
              <a:ext uri="{FF2B5EF4-FFF2-40B4-BE49-F238E27FC236}">
                <a16:creationId xmlns:a16="http://schemas.microsoft.com/office/drawing/2014/main" id="{633A42C5-49AC-8F61-F1B6-853B2F597A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9444" y="1632"/>
            <a:ext cx="2895600" cy="904875"/>
          </a:xfrm>
          <a:prstGeom prst="rect">
            <a:avLst/>
          </a:prstGeom>
        </p:spPr>
      </p:pic>
      <p:sp>
        <p:nvSpPr>
          <p:cNvPr id="14" name="ZoneTexte 5">
            <a:extLst>
              <a:ext uri="{FF2B5EF4-FFF2-40B4-BE49-F238E27FC236}">
                <a16:creationId xmlns:a16="http://schemas.microsoft.com/office/drawing/2014/main" id="{8CE8CDD8-EFD1-CE67-57AF-C74755FD7632}"/>
              </a:ext>
            </a:extLst>
          </p:cNvPr>
          <p:cNvSpPr txBox="1"/>
          <p:nvPr/>
        </p:nvSpPr>
        <p:spPr>
          <a:xfrm>
            <a:off x="4168436" y="3579614"/>
            <a:ext cx="3548876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rgbClr val="FFFFFF"/>
                </a:solidFill>
                <a:highlight>
                  <a:srgbClr val="000000"/>
                </a:highlight>
                <a:latin typeface="Garamond"/>
              </a:rPr>
              <a:t>~20 min </a:t>
            </a:r>
            <a:r>
              <a:rPr lang="fr-FR" b="1" err="1">
                <a:solidFill>
                  <a:srgbClr val="FFFFFF"/>
                </a:solidFill>
                <a:highlight>
                  <a:srgbClr val="000000"/>
                </a:highlight>
                <a:latin typeface="Garamond"/>
              </a:rPr>
              <a:t>between</a:t>
            </a:r>
            <a:r>
              <a:rPr lang="fr-FR" b="1">
                <a:solidFill>
                  <a:srgbClr val="FFFFFF"/>
                </a:solidFill>
                <a:highlight>
                  <a:srgbClr val="000000"/>
                </a:highlight>
                <a:latin typeface="Garamond"/>
              </a:rPr>
              <a:t> 2 </a:t>
            </a:r>
            <a:r>
              <a:rPr lang="fr-FR" b="1" err="1">
                <a:solidFill>
                  <a:srgbClr val="FFFFFF"/>
                </a:solidFill>
                <a:highlight>
                  <a:srgbClr val="000000"/>
                </a:highlight>
                <a:latin typeface="Garamond"/>
              </a:rPr>
              <a:t>exposures</a:t>
            </a:r>
            <a:endParaRPr lang="fr-FR" sz="1600" b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167213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6BCCE-CAB9-8B1E-8894-89E28B9B2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rst batch of Year 1 Key Project 1 papers">
            <a:extLst>
              <a:ext uri="{FF2B5EF4-FFF2-40B4-BE49-F238E27FC236}">
                <a16:creationId xmlns:a16="http://schemas.microsoft.com/office/drawing/2014/main" id="{0F8B225F-C0B4-2C01-78FA-965DE66A7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631" y="1786328"/>
            <a:ext cx="4254153" cy="3924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10BB60-BDDD-156D-47DE-FE9986B8C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D44FE2-3E0E-B32F-9118-934AFDC0743F}"/>
              </a:ext>
            </a:extLst>
          </p:cNvPr>
          <p:cNvSpPr txBox="1"/>
          <p:nvPr/>
        </p:nvSpPr>
        <p:spPr>
          <a:xfrm>
            <a:off x="3975527" y="142557"/>
            <a:ext cx="40149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Garamond"/>
              </a:rPr>
              <a:t>The DESI main survey</a:t>
            </a:r>
            <a:endParaRPr lang="en-US"/>
          </a:p>
        </p:txBody>
      </p:sp>
      <p:grpSp>
        <p:nvGrpSpPr>
          <p:cNvPr id="8" name="Groupe 37">
            <a:extLst>
              <a:ext uri="{FF2B5EF4-FFF2-40B4-BE49-F238E27FC236}">
                <a16:creationId xmlns:a16="http://schemas.microsoft.com/office/drawing/2014/main" id="{ACAA65F4-49AB-BD28-0877-7981ABE73FCB}"/>
              </a:ext>
            </a:extLst>
          </p:cNvPr>
          <p:cNvGrpSpPr/>
          <p:nvPr/>
        </p:nvGrpSpPr>
        <p:grpSpPr>
          <a:xfrm>
            <a:off x="2799770" y="2099374"/>
            <a:ext cx="2235454" cy="2954492"/>
            <a:chOff x="9029031" y="2034913"/>
            <a:chExt cx="2878418" cy="3510068"/>
          </a:xfrm>
        </p:grpSpPr>
        <p:pic>
          <p:nvPicPr>
            <p:cNvPr id="5" name="Image 35">
              <a:extLst>
                <a:ext uri="{FF2B5EF4-FFF2-40B4-BE49-F238E27FC236}">
                  <a16:creationId xmlns:a16="http://schemas.microsoft.com/office/drawing/2014/main" id="{50A92EC5-1D8C-EF48-EAF1-6383F9CF2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31" r="144" b="-191"/>
            <a:stretch/>
          </p:blipFill>
          <p:spPr>
            <a:xfrm>
              <a:off x="9029031" y="2034913"/>
              <a:ext cx="2878418" cy="3510068"/>
            </a:xfrm>
            <a:prstGeom prst="rect">
              <a:avLst/>
            </a:prstGeom>
          </p:spPr>
        </p:pic>
        <p:sp>
          <p:nvSpPr>
            <p:cNvPr id="7" name="ZoneTexte 14">
              <a:extLst>
                <a:ext uri="{FF2B5EF4-FFF2-40B4-BE49-F238E27FC236}">
                  <a16:creationId xmlns:a16="http://schemas.microsoft.com/office/drawing/2014/main" id="{45FD034B-04D5-501E-B413-45A309D95CC1}"/>
                </a:ext>
              </a:extLst>
            </p:cNvPr>
            <p:cNvSpPr txBox="1"/>
            <p:nvPr/>
          </p:nvSpPr>
          <p:spPr>
            <a:xfrm>
              <a:off x="10462985" y="4287760"/>
              <a:ext cx="1049420" cy="379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fr-FR" sz="1400">
                <a:latin typeface="Garamond"/>
                <a:cs typeface="Calibri"/>
              </a:endParaRPr>
            </a:p>
          </p:txBody>
        </p:sp>
      </p:grpSp>
      <p:cxnSp>
        <p:nvCxnSpPr>
          <p:cNvPr id="13" name="Connecteur droit avec flèche 39">
            <a:extLst>
              <a:ext uri="{FF2B5EF4-FFF2-40B4-BE49-F238E27FC236}">
                <a16:creationId xmlns:a16="http://schemas.microsoft.com/office/drawing/2014/main" id="{CFF0361A-0F18-BFF6-C79B-EDC2AA53E1BA}"/>
              </a:ext>
            </a:extLst>
          </p:cNvPr>
          <p:cNvCxnSpPr/>
          <p:nvPr/>
        </p:nvCxnSpPr>
        <p:spPr>
          <a:xfrm flipV="1">
            <a:off x="3326014" y="3607727"/>
            <a:ext cx="1363895" cy="14786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8">
            <a:extLst>
              <a:ext uri="{FF2B5EF4-FFF2-40B4-BE49-F238E27FC236}">
                <a16:creationId xmlns:a16="http://schemas.microsoft.com/office/drawing/2014/main" id="{DED37881-2228-AD6F-ACC1-A4ACE6C9D913}"/>
              </a:ext>
            </a:extLst>
          </p:cNvPr>
          <p:cNvSpPr txBox="1"/>
          <p:nvPr/>
        </p:nvSpPr>
        <p:spPr>
          <a:xfrm>
            <a:off x="4247226" y="4162843"/>
            <a:ext cx="454192" cy="27699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350">
                <a:latin typeface="Garamond"/>
                <a:cs typeface="Calibri"/>
              </a:rPr>
              <a:t>z</a:t>
            </a:r>
            <a:endParaRPr lang="fr-FR" sz="1350">
              <a:latin typeface="Garamond"/>
            </a:endParaRPr>
          </a:p>
        </p:txBody>
      </p:sp>
      <p:sp>
        <p:nvSpPr>
          <p:cNvPr id="21" name="ZoneTexte 43">
            <a:extLst>
              <a:ext uri="{FF2B5EF4-FFF2-40B4-BE49-F238E27FC236}">
                <a16:creationId xmlns:a16="http://schemas.microsoft.com/office/drawing/2014/main" id="{0DF5F5F6-DEAD-6BA9-3C24-95F5D769C9F2}"/>
              </a:ext>
            </a:extLst>
          </p:cNvPr>
          <p:cNvSpPr txBox="1"/>
          <p:nvPr/>
        </p:nvSpPr>
        <p:spPr>
          <a:xfrm>
            <a:off x="-13" y="1197488"/>
            <a:ext cx="6324260" cy="3597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latin typeface="Garamond"/>
                <a:ea typeface="Verdana"/>
                <a:cs typeface="Gautami"/>
              </a:rPr>
              <a:t>4 </a:t>
            </a:r>
            <a:r>
              <a:rPr lang="fr-FR" sz="2000" b="1" err="1">
                <a:latin typeface="Garamond"/>
                <a:ea typeface="Verdana"/>
                <a:cs typeface="Gautami"/>
              </a:rPr>
              <a:t>different</a:t>
            </a:r>
            <a:r>
              <a:rPr lang="fr-FR" sz="2000" b="1">
                <a:latin typeface="Garamond"/>
                <a:ea typeface="Verdana"/>
                <a:cs typeface="Gautami"/>
              </a:rPr>
              <a:t> </a:t>
            </a:r>
            <a:r>
              <a:rPr lang="fr-FR" sz="2000" b="1" err="1">
                <a:latin typeface="Garamond"/>
                <a:ea typeface="Verdana"/>
                <a:cs typeface="Gautami"/>
              </a:rPr>
              <a:t>tracers</a:t>
            </a:r>
            <a:r>
              <a:rPr lang="fr-FR" sz="2000" b="1">
                <a:latin typeface="Garamond"/>
                <a:ea typeface="Verdana"/>
                <a:cs typeface="Gautami"/>
              </a:rPr>
              <a:t> to probe the </a:t>
            </a:r>
            <a:r>
              <a:rPr lang="fr-FR" sz="2000" b="1" err="1">
                <a:latin typeface="Garamond"/>
                <a:ea typeface="Verdana"/>
                <a:cs typeface="Gautami"/>
              </a:rPr>
              <a:t>Universe</a:t>
            </a:r>
            <a:r>
              <a:rPr lang="fr-FR" sz="2000" b="1">
                <a:latin typeface="Garamond"/>
                <a:ea typeface="Verdana"/>
                <a:cs typeface="Gautami"/>
              </a:rPr>
              <a:t> z &lt; 3.5</a:t>
            </a:r>
            <a:endParaRPr lang="fr-FR"/>
          </a:p>
        </p:txBody>
      </p:sp>
      <p:sp>
        <p:nvSpPr>
          <p:cNvPr id="23" name="ZoneTexte 3">
            <a:extLst>
              <a:ext uri="{FF2B5EF4-FFF2-40B4-BE49-F238E27FC236}">
                <a16:creationId xmlns:a16="http://schemas.microsoft.com/office/drawing/2014/main" id="{E605EFA3-6E3C-7D8F-3D6D-23C1C610757B}"/>
              </a:ext>
            </a:extLst>
          </p:cNvPr>
          <p:cNvSpPr txBox="1"/>
          <p:nvPr/>
        </p:nvSpPr>
        <p:spPr>
          <a:xfrm>
            <a:off x="96894" y="3811192"/>
            <a:ext cx="2423358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8M 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Luminous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red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galaxies (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LRGs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b="1">
                <a:latin typeface="Garamond"/>
                <a:cs typeface="Calibri"/>
              </a:rPr>
              <a:t>0.4&lt;z&lt;1.1</a:t>
            </a:r>
          </a:p>
        </p:txBody>
      </p:sp>
      <p:sp>
        <p:nvSpPr>
          <p:cNvPr id="25" name="ZoneTexte 4">
            <a:extLst>
              <a:ext uri="{FF2B5EF4-FFF2-40B4-BE49-F238E27FC236}">
                <a16:creationId xmlns:a16="http://schemas.microsoft.com/office/drawing/2014/main" id="{3E860D89-855F-641B-B3DE-5ED8A4F613C4}"/>
              </a:ext>
            </a:extLst>
          </p:cNvPr>
          <p:cNvSpPr txBox="1"/>
          <p:nvPr/>
        </p:nvSpPr>
        <p:spPr>
          <a:xfrm>
            <a:off x="96893" y="3028136"/>
            <a:ext cx="2423358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rgbClr val="0070C0"/>
                </a:solidFill>
                <a:latin typeface="Garamond"/>
                <a:cs typeface="Calibri"/>
              </a:rPr>
              <a:t>17M Emission line galaxies (</a:t>
            </a:r>
            <a:r>
              <a:rPr lang="fr-FR" b="1" err="1">
                <a:solidFill>
                  <a:srgbClr val="0070C0"/>
                </a:solidFill>
                <a:latin typeface="Garamond"/>
                <a:cs typeface="Calibri"/>
              </a:rPr>
              <a:t>ELGs</a:t>
            </a:r>
            <a:r>
              <a:rPr lang="fr-FR" b="1">
                <a:solidFill>
                  <a:srgbClr val="0070C0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sz="1400" b="1">
                <a:latin typeface="Garamond"/>
                <a:cs typeface="Calibri"/>
              </a:rPr>
              <a:t>                        </a:t>
            </a:r>
            <a:r>
              <a:rPr lang="fr-FR" b="1">
                <a:latin typeface="Garamond"/>
                <a:cs typeface="Calibri"/>
              </a:rPr>
              <a:t>0.6&lt;z&lt;1.6</a:t>
            </a:r>
          </a:p>
        </p:txBody>
      </p:sp>
      <p:sp>
        <p:nvSpPr>
          <p:cNvPr id="27" name="ZoneTexte 5">
            <a:extLst>
              <a:ext uri="{FF2B5EF4-FFF2-40B4-BE49-F238E27FC236}">
                <a16:creationId xmlns:a16="http://schemas.microsoft.com/office/drawing/2014/main" id="{C2FA0270-2319-2968-A9A8-7B9807D3E527}"/>
              </a:ext>
            </a:extLst>
          </p:cNvPr>
          <p:cNvSpPr txBox="1"/>
          <p:nvPr/>
        </p:nvSpPr>
        <p:spPr>
          <a:xfrm>
            <a:off x="20693" y="2099699"/>
            <a:ext cx="2423358" cy="931024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chemeClr val="accent2"/>
                </a:solidFill>
                <a:latin typeface="Garamond"/>
                <a:cs typeface="Calibri"/>
              </a:rPr>
              <a:t>3M Quasars (</a:t>
            </a:r>
            <a:r>
              <a:rPr lang="fr-FR" b="1" err="1">
                <a:solidFill>
                  <a:schemeClr val="accent2"/>
                </a:solidFill>
                <a:latin typeface="Garamond"/>
                <a:cs typeface="Calibri"/>
              </a:rPr>
              <a:t>QSOs</a:t>
            </a:r>
            <a:r>
              <a:rPr lang="fr-FR" b="1">
                <a:solidFill>
                  <a:schemeClr val="accent2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b="1">
                <a:latin typeface="Garamond"/>
                <a:cs typeface="Calibri"/>
              </a:rPr>
              <a:t>                     0.8&lt;z&lt;2.6</a:t>
            </a:r>
          </a:p>
          <a:p>
            <a:r>
              <a:rPr lang="fr-FR" b="1">
                <a:latin typeface="Garamond"/>
                <a:cs typeface="Calibri"/>
              </a:rPr>
              <a:t>+ </a:t>
            </a:r>
            <a:r>
              <a:rPr lang="fr-FR" sz="2000" b="1">
                <a:solidFill>
                  <a:schemeClr val="accent6"/>
                </a:solidFill>
                <a:latin typeface="Garamond"/>
                <a:cs typeface="Calibri"/>
              </a:rPr>
              <a:t>Ly-</a:t>
            </a:r>
            <a:r>
              <a:rPr lang="fr-FR" sz="2000" b="1">
                <a:solidFill>
                  <a:schemeClr val="accent6"/>
                </a:solidFill>
                <a:latin typeface="Garamond"/>
                <a:ea typeface="+mn-lt"/>
                <a:cs typeface="+mn-lt"/>
              </a:rPr>
              <a:t>α            </a:t>
            </a:r>
            <a:r>
              <a:rPr lang="fr-FR" b="1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z</a:t>
            </a:r>
            <a:r>
              <a:rPr lang="fr-FR" b="1">
                <a:latin typeface="Garamond"/>
                <a:ea typeface="+mn-lt"/>
                <a:cs typeface="+mn-lt"/>
              </a:rPr>
              <a:t> &gt; 2.1</a:t>
            </a:r>
            <a:endParaRPr lang="fr-FR" b="1">
              <a:latin typeface="Garamond"/>
              <a:cs typeface="Calibri"/>
            </a:endParaRPr>
          </a:p>
        </p:txBody>
      </p:sp>
      <p:cxnSp>
        <p:nvCxnSpPr>
          <p:cNvPr id="29" name="Connecteur droit avec flèche 51">
            <a:extLst>
              <a:ext uri="{FF2B5EF4-FFF2-40B4-BE49-F238E27FC236}">
                <a16:creationId xmlns:a16="http://schemas.microsoft.com/office/drawing/2014/main" id="{59BFFCFF-EEEA-56F5-757F-D7BE37C327CA}"/>
              </a:ext>
            </a:extLst>
          </p:cNvPr>
          <p:cNvCxnSpPr>
            <a:cxnSpLocks/>
          </p:cNvCxnSpPr>
          <p:nvPr/>
        </p:nvCxnSpPr>
        <p:spPr>
          <a:xfrm flipV="1">
            <a:off x="2278493" y="4582093"/>
            <a:ext cx="483269" cy="306804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53">
            <a:extLst>
              <a:ext uri="{FF2B5EF4-FFF2-40B4-BE49-F238E27FC236}">
                <a16:creationId xmlns:a16="http://schemas.microsoft.com/office/drawing/2014/main" id="{83AE0B2B-EBD5-65AA-EE5B-525E2F30CDBE}"/>
              </a:ext>
            </a:extLst>
          </p:cNvPr>
          <p:cNvCxnSpPr>
            <a:cxnSpLocks/>
          </p:cNvCxnSpPr>
          <p:nvPr/>
        </p:nvCxnSpPr>
        <p:spPr>
          <a:xfrm>
            <a:off x="2072953" y="4120881"/>
            <a:ext cx="691816" cy="711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55">
            <a:extLst>
              <a:ext uri="{FF2B5EF4-FFF2-40B4-BE49-F238E27FC236}">
                <a16:creationId xmlns:a16="http://schemas.microsoft.com/office/drawing/2014/main" id="{DC73DA97-5B5A-4900-2428-1F16946E046D}"/>
              </a:ext>
            </a:extLst>
          </p:cNvPr>
          <p:cNvCxnSpPr>
            <a:cxnSpLocks/>
          </p:cNvCxnSpPr>
          <p:nvPr/>
        </p:nvCxnSpPr>
        <p:spPr>
          <a:xfrm>
            <a:off x="1962663" y="3357877"/>
            <a:ext cx="809125" cy="11731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57">
            <a:extLst>
              <a:ext uri="{FF2B5EF4-FFF2-40B4-BE49-F238E27FC236}">
                <a16:creationId xmlns:a16="http://schemas.microsoft.com/office/drawing/2014/main" id="{5B68A8FA-C773-D0F4-80C4-B0C036C70D54}"/>
              </a:ext>
            </a:extLst>
          </p:cNvPr>
          <p:cNvCxnSpPr>
            <a:cxnSpLocks/>
          </p:cNvCxnSpPr>
          <p:nvPr/>
        </p:nvCxnSpPr>
        <p:spPr>
          <a:xfrm>
            <a:off x="2184287" y="2300832"/>
            <a:ext cx="579520" cy="45820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2">
            <a:extLst>
              <a:ext uri="{FF2B5EF4-FFF2-40B4-BE49-F238E27FC236}">
                <a16:creationId xmlns:a16="http://schemas.microsoft.com/office/drawing/2014/main" id="{0D5D43EE-E54E-601B-7345-8B0A82D73D9F}"/>
              </a:ext>
            </a:extLst>
          </p:cNvPr>
          <p:cNvSpPr txBox="1"/>
          <p:nvPr/>
        </p:nvSpPr>
        <p:spPr>
          <a:xfrm>
            <a:off x="96893" y="4799788"/>
            <a:ext cx="2423359" cy="623248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Garamond"/>
                <a:cs typeface="Calibri"/>
              </a:rPr>
              <a:t>13.5M Bright galaxies</a:t>
            </a:r>
            <a:endParaRPr lang="fr-FR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fr-FR" sz="1400" b="1">
                <a:solidFill>
                  <a:srgbClr val="000000"/>
                </a:solidFill>
                <a:latin typeface="Garamond"/>
                <a:cs typeface="Calibri"/>
              </a:rPr>
              <a:t>                             </a:t>
            </a:r>
            <a:r>
              <a:rPr lang="fr-FR" b="1">
                <a:solidFill>
                  <a:srgbClr val="000000"/>
                </a:solidFill>
                <a:latin typeface="Garamond"/>
                <a:cs typeface="Calibri"/>
              </a:rPr>
              <a:t> 0</a:t>
            </a:r>
            <a:r>
              <a:rPr lang="fr-FR" b="1">
                <a:latin typeface="Garamond"/>
                <a:cs typeface="Calibri"/>
              </a:rPr>
              <a:t>&lt;z&lt;0.5</a:t>
            </a:r>
            <a:endParaRPr lang="fr-FR">
              <a:cs typeface="Calibri" panose="020F0502020204030204"/>
            </a:endParaRPr>
          </a:p>
        </p:txBody>
      </p:sp>
      <p:sp>
        <p:nvSpPr>
          <p:cNvPr id="15" name="ZoneTexte 43">
            <a:extLst>
              <a:ext uri="{FF2B5EF4-FFF2-40B4-BE49-F238E27FC236}">
                <a16:creationId xmlns:a16="http://schemas.microsoft.com/office/drawing/2014/main" id="{B36F0AE1-4176-DD2C-087D-24D79D149BF5}"/>
              </a:ext>
            </a:extLst>
          </p:cNvPr>
          <p:cNvSpPr txBox="1"/>
          <p:nvPr/>
        </p:nvSpPr>
        <p:spPr>
          <a:xfrm>
            <a:off x="95636" y="5527033"/>
            <a:ext cx="5610387" cy="3597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+ </a:t>
            </a:r>
            <a:r>
              <a:rPr lang="fr-FR" sz="2000" b="1" err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Milky</a:t>
            </a:r>
            <a:r>
              <a:rPr lang="fr-FR" sz="2000" b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sz="2000" b="1" err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way</a:t>
            </a:r>
            <a:r>
              <a:rPr lang="fr-FR" sz="2000" b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 Stars</a:t>
            </a:r>
            <a:endParaRPr lang="en-US">
              <a:solidFill>
                <a:srgbClr val="FFC000"/>
              </a:solidFill>
              <a:latin typeface="Aptos"/>
              <a:ea typeface="Verdana"/>
              <a:cs typeface="Gautam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A0284E6-4E56-6A6E-8F5D-49DF9CEFB3E1}"/>
              </a:ext>
            </a:extLst>
          </p:cNvPr>
          <p:cNvSpPr/>
          <p:nvPr/>
        </p:nvSpPr>
        <p:spPr>
          <a:xfrm>
            <a:off x="26377" y="4710544"/>
            <a:ext cx="2694708" cy="1697182"/>
          </a:xfrm>
          <a:prstGeom prst="roundRect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A6049E-330F-C0FB-04B6-97017EA07D7D}"/>
              </a:ext>
            </a:extLst>
          </p:cNvPr>
          <p:cNvSpPr txBox="1"/>
          <p:nvPr/>
        </p:nvSpPr>
        <p:spPr>
          <a:xfrm>
            <a:off x="317322" y="5950527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970"/>
              </a:lnSpc>
            </a:pPr>
            <a:r>
              <a:rPr lang="fr-FR" b="1">
                <a:solidFill>
                  <a:srgbClr val="7F7F7F"/>
                </a:solidFill>
                <a:latin typeface="Garamond"/>
              </a:rPr>
              <a:t>Bright time </a:t>
            </a:r>
            <a:r>
              <a:rPr lang="fr-FR" b="1" err="1">
                <a:solidFill>
                  <a:srgbClr val="7F7F7F"/>
                </a:solidFill>
                <a:latin typeface="Garamond"/>
              </a:rPr>
              <a:t>survey</a:t>
            </a:r>
            <a:endParaRPr lang="en-US" err="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9CBD1D-4412-FA64-65CE-AC1F1D817FE2}"/>
              </a:ext>
            </a:extLst>
          </p:cNvPr>
          <p:cNvSpPr/>
          <p:nvPr/>
        </p:nvSpPr>
        <p:spPr>
          <a:xfrm>
            <a:off x="26376" y="1634835"/>
            <a:ext cx="2743199" cy="307570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E9BE9D-CD87-845C-5FB1-24AB8CD363DB}"/>
              </a:ext>
            </a:extLst>
          </p:cNvPr>
          <p:cNvSpPr txBox="1"/>
          <p:nvPr/>
        </p:nvSpPr>
        <p:spPr>
          <a:xfrm>
            <a:off x="317321" y="1558636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970"/>
              </a:lnSpc>
            </a:pPr>
            <a:r>
              <a:rPr lang="fr-FR" b="1" err="1">
                <a:latin typeface="Garamond"/>
              </a:rPr>
              <a:t>Dark</a:t>
            </a:r>
            <a:r>
              <a:rPr lang="fr-FR" b="1">
                <a:latin typeface="Garamond"/>
              </a:rPr>
              <a:t> time </a:t>
            </a:r>
            <a:r>
              <a:rPr lang="fr-FR" b="1" err="1">
                <a:latin typeface="Garamond"/>
              </a:rPr>
              <a:t>survey</a:t>
            </a:r>
            <a:endParaRPr lang="en-US" err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47E23F-9157-3E07-2C8F-EE34F0DB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96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314C-D859-1A36-9692-AB4C3DF19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074976-97C7-B1A0-0BEC-BE76ED84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465"/>
            <a:ext cx="9144000" cy="469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CE6E7C-5633-0D12-926F-EF50CCA99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033" y="1085655"/>
            <a:ext cx="574240" cy="471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2D6E76-1D66-2073-1978-DD1063BC6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FE9F30-0F17-B203-D6E4-29ADE15C35AD}"/>
              </a:ext>
            </a:extLst>
          </p:cNvPr>
          <p:cNvSpPr txBox="1"/>
          <p:nvPr/>
        </p:nvSpPr>
        <p:spPr>
          <a:xfrm>
            <a:off x="3975527" y="142557"/>
            <a:ext cx="40149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Garamond"/>
              </a:rPr>
              <a:t>DESI Timeline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962601-BAA4-03C7-5D65-17666755DE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3" t="3809" r="-279" b="476"/>
          <a:stretch>
            <a:fillRect/>
          </a:stretch>
        </p:blipFill>
        <p:spPr>
          <a:xfrm>
            <a:off x="2869614" y="4562801"/>
            <a:ext cx="2018999" cy="1133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C5A79C-DB2F-83C0-D956-3AAE7443F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15" y="4559344"/>
            <a:ext cx="1929009" cy="11276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5E933D5-4DD3-35FA-E9D1-2395AC0D3E9C}"/>
              </a:ext>
            </a:extLst>
          </p:cNvPr>
          <p:cNvSpPr/>
          <p:nvPr/>
        </p:nvSpPr>
        <p:spPr>
          <a:xfrm>
            <a:off x="630903" y="1517014"/>
            <a:ext cx="4492079" cy="1557126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3EFAF2-9208-0566-2205-0803FC62DF1C}"/>
              </a:ext>
            </a:extLst>
          </p:cNvPr>
          <p:cNvCxnSpPr/>
          <p:nvPr/>
        </p:nvCxnSpPr>
        <p:spPr>
          <a:xfrm flipV="1">
            <a:off x="5096460" y="1432530"/>
            <a:ext cx="199072" cy="98768"/>
          </a:xfrm>
          <a:prstGeom prst="straightConnector1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43">
            <a:extLst>
              <a:ext uri="{FF2B5EF4-FFF2-40B4-BE49-F238E27FC236}">
                <a16:creationId xmlns:a16="http://schemas.microsoft.com/office/drawing/2014/main" id="{2652B1CD-5E0D-8BB6-432C-7493607C9E28}"/>
              </a:ext>
            </a:extLst>
          </p:cNvPr>
          <p:cNvSpPr txBox="1"/>
          <p:nvPr/>
        </p:nvSpPr>
        <p:spPr>
          <a:xfrm rot="19860000">
            <a:off x="5214820" y="1058293"/>
            <a:ext cx="579858" cy="3730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Garamond"/>
                <a:ea typeface="Verdana"/>
                <a:cs typeface="Gautami"/>
              </a:rPr>
              <a:t>DR2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2C9511-5B52-7C63-AE4B-CB102FAC6DD8}"/>
              </a:ext>
            </a:extLst>
          </p:cNvPr>
          <p:cNvSpPr txBox="1"/>
          <p:nvPr/>
        </p:nvSpPr>
        <p:spPr>
          <a:xfrm>
            <a:off x="4102475" y="6031440"/>
            <a:ext cx="1395523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Garamond"/>
              </a:rPr>
              <a:t>DR1 </a:t>
            </a:r>
            <a:endParaRPr lang="en-US"/>
          </a:p>
          <a:p>
            <a:pPr algn="ctr"/>
            <a:r>
              <a:rPr lang="en-US" b="1">
                <a:solidFill>
                  <a:srgbClr val="FFFFFF"/>
                </a:solidFill>
                <a:latin typeface="Garamond"/>
              </a:rPr>
              <a:t>BAO results</a:t>
            </a:r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309306-76B4-86B4-A24A-A1CD988A2B7C}"/>
              </a:ext>
            </a:extLst>
          </p:cNvPr>
          <p:cNvSpPr txBox="1"/>
          <p:nvPr/>
        </p:nvSpPr>
        <p:spPr>
          <a:xfrm>
            <a:off x="6270710" y="3773147"/>
            <a:ext cx="1395523" cy="64633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Garamond"/>
              </a:rPr>
              <a:t>DR2 </a:t>
            </a:r>
            <a:endParaRPr lang="en-US"/>
          </a:p>
          <a:p>
            <a:pPr algn="ctr"/>
            <a:r>
              <a:rPr lang="en-US" b="1">
                <a:latin typeface="Garamond"/>
              </a:rPr>
              <a:t>BAO results</a:t>
            </a:r>
            <a:endParaRPr lang="en-US" b="1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CA94F2-00BA-F5E5-58AC-0A096E019EC8}"/>
              </a:ext>
            </a:extLst>
          </p:cNvPr>
          <p:cNvCxnSpPr/>
          <p:nvPr/>
        </p:nvCxnSpPr>
        <p:spPr>
          <a:xfrm flipH="1" flipV="1">
            <a:off x="4814453" y="3519054"/>
            <a:ext cx="6927" cy="259080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AF7617B-5125-36BE-D3AA-EED95CB1410D}"/>
              </a:ext>
            </a:extLst>
          </p:cNvPr>
          <p:cNvCxnSpPr>
            <a:cxnSpLocks/>
          </p:cNvCxnSpPr>
          <p:nvPr/>
        </p:nvCxnSpPr>
        <p:spPr>
          <a:xfrm flipH="1" flipV="1">
            <a:off x="5465615" y="3519053"/>
            <a:ext cx="69272" cy="311728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E61310-0004-49AB-C9E7-733CEF1E0FF0}"/>
              </a:ext>
            </a:extLst>
          </p:cNvPr>
          <p:cNvCxnSpPr>
            <a:cxnSpLocks/>
          </p:cNvCxnSpPr>
          <p:nvPr/>
        </p:nvCxnSpPr>
        <p:spPr>
          <a:xfrm flipH="1" flipV="1">
            <a:off x="6054432" y="3532908"/>
            <a:ext cx="623453" cy="311729"/>
          </a:xfrm>
          <a:prstGeom prst="straightConnector1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8BF37D8-B65A-B41E-73B4-F49DD1C0D79F}"/>
              </a:ext>
            </a:extLst>
          </p:cNvPr>
          <p:cNvSpPr txBox="1"/>
          <p:nvPr/>
        </p:nvSpPr>
        <p:spPr>
          <a:xfrm>
            <a:off x="4523425" y="3773149"/>
            <a:ext cx="1515184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aramond"/>
              </a:rPr>
              <a:t>DR1 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400" b="1">
                <a:solidFill>
                  <a:schemeClr val="bg1"/>
                </a:solidFill>
                <a:latin typeface="Garamond"/>
              </a:rPr>
              <a:t>Full shape results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944F459E-F17D-15DA-4721-A2F5EE88CC06}"/>
              </a:ext>
            </a:extLst>
          </p:cNvPr>
          <p:cNvSpPr/>
          <p:nvPr/>
        </p:nvSpPr>
        <p:spPr>
          <a:xfrm>
            <a:off x="6137563" y="3186545"/>
            <a:ext cx="110836" cy="10390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43">
            <a:extLst>
              <a:ext uri="{FF2B5EF4-FFF2-40B4-BE49-F238E27FC236}">
                <a16:creationId xmlns:a16="http://schemas.microsoft.com/office/drawing/2014/main" id="{8C054B07-5B82-A21F-128D-79F632A963D0}"/>
              </a:ext>
            </a:extLst>
          </p:cNvPr>
          <p:cNvSpPr txBox="1"/>
          <p:nvPr/>
        </p:nvSpPr>
        <p:spPr>
          <a:xfrm>
            <a:off x="7154372" y="1247298"/>
            <a:ext cx="1959716" cy="60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latin typeface="Garamond"/>
                <a:ea typeface="Verdana"/>
                <a:cs typeface="Gautami"/>
              </a:rPr>
              <a:t>40M </a:t>
            </a:r>
            <a:r>
              <a:rPr lang="fr-FR" b="1" err="1">
                <a:latin typeface="Garamond"/>
                <a:ea typeface="Verdana"/>
                <a:cs typeface="Gautami"/>
              </a:rPr>
              <a:t>extragalactic</a:t>
            </a:r>
            <a:r>
              <a:rPr lang="fr-FR" b="1">
                <a:latin typeface="Garamond"/>
                <a:ea typeface="Verdana"/>
                <a:cs typeface="Gautami"/>
              </a:rPr>
              <a:t> </a:t>
            </a:r>
            <a:r>
              <a:rPr lang="fr-FR" b="1" err="1">
                <a:latin typeface="Garamond"/>
                <a:ea typeface="Verdana"/>
                <a:cs typeface="Gautami"/>
              </a:rPr>
              <a:t>redshifts</a:t>
            </a: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9EEF31-A904-6390-64E2-096B4BB2CD3B}"/>
              </a:ext>
            </a:extLst>
          </p:cNvPr>
          <p:cNvCxnSpPr/>
          <p:nvPr/>
        </p:nvCxnSpPr>
        <p:spPr>
          <a:xfrm flipH="1">
            <a:off x="6213764" y="1572491"/>
            <a:ext cx="907471" cy="160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9B355-E416-4A30-E07D-58A25E33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16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6B07-8073-A221-DFD4-00F2DCD70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F4F751-1B85-7289-710E-1284ACE7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F635A6-882E-B08D-6C52-D7FC3C3A6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" y="1152394"/>
            <a:ext cx="4711655" cy="5254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285A4C-AE9D-DE01-0502-3804D3BB14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78" r="-413" b="787"/>
          <a:stretch>
            <a:fillRect/>
          </a:stretch>
        </p:blipFill>
        <p:spPr>
          <a:xfrm>
            <a:off x="5187471" y="3340700"/>
            <a:ext cx="3178748" cy="31157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D1E1CD-81AD-1E25-1A9A-EF5CFB2AC89E}"/>
              </a:ext>
            </a:extLst>
          </p:cNvPr>
          <p:cNvSpPr/>
          <p:nvPr/>
        </p:nvSpPr>
        <p:spPr>
          <a:xfrm>
            <a:off x="7247920" y="3668133"/>
            <a:ext cx="1111685" cy="2952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36EE3-F3AD-F81C-C27D-B466E3B62CB8}"/>
              </a:ext>
            </a:extLst>
          </p:cNvPr>
          <p:cNvSpPr txBox="1"/>
          <p:nvPr/>
        </p:nvSpPr>
        <p:spPr>
          <a:xfrm>
            <a:off x="5486399" y="1340286"/>
            <a:ext cx="351981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Main Survey : 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13.1M galaxies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1.6M quasars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4M stars</a:t>
            </a:r>
          </a:p>
          <a:p>
            <a:r>
              <a:rPr lang="en-US">
                <a:latin typeface="Garamond"/>
              </a:rPr>
              <a:t>+ Survey Validation (1.7M objects)</a:t>
            </a:r>
          </a:p>
          <a:p>
            <a:pPr>
              <a:buFont typeface="Calibri"/>
            </a:pPr>
            <a:r>
              <a:rPr lang="en-US" b="1">
                <a:solidFill>
                  <a:srgbClr val="FF0000"/>
                </a:solidFill>
                <a:latin typeface="Garamond"/>
              </a:rPr>
              <a:t>Total: 20.4M redshifts</a:t>
            </a:r>
            <a:endParaRPr lang="en-US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42FEF7-E555-E1F6-841F-8E821EC277C7}"/>
              </a:ext>
            </a:extLst>
          </p:cNvPr>
          <p:cNvSpPr txBox="1"/>
          <p:nvPr/>
        </p:nvSpPr>
        <p:spPr>
          <a:xfrm>
            <a:off x="3087664" y="4916466"/>
            <a:ext cx="158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~ 9'500 deg</a:t>
            </a:r>
            <a:r>
              <a:rPr lang="en-US" baseline="30000">
                <a:latin typeface="Garamond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9FC9C-BFA8-342D-9CEF-25F28DE63BB8}"/>
              </a:ext>
            </a:extLst>
          </p:cNvPr>
          <p:cNvSpPr txBox="1"/>
          <p:nvPr/>
        </p:nvSpPr>
        <p:spPr>
          <a:xfrm>
            <a:off x="3087664" y="1246340"/>
            <a:ext cx="158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~ 9'700 deg</a:t>
            </a:r>
            <a:r>
              <a:rPr lang="en-US" baseline="30000">
                <a:latin typeface="Garamond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61349D-095B-501C-CF48-82FE0ACC5970}"/>
              </a:ext>
            </a:extLst>
          </p:cNvPr>
          <p:cNvSpPr txBox="1"/>
          <p:nvPr/>
        </p:nvSpPr>
        <p:spPr>
          <a:xfrm>
            <a:off x="2528772" y="117505"/>
            <a:ext cx="661338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DESI DR1</a:t>
            </a:r>
            <a:r>
              <a:rPr lang="en-US" sz="2200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 contains the </a:t>
            </a:r>
            <a:r>
              <a:rPr lang="en-US" sz="2200" b="1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most detailed 3D map of the universe</a:t>
            </a:r>
            <a:r>
              <a:rPr lang="en-US" sz="2200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 ever, spanning 12 billion years of cosmic time.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35279-F53F-DF64-9C21-1C36E8EB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FE40E-8B88-59A8-394B-7E52F42B2A3E}"/>
              </a:ext>
            </a:extLst>
          </p:cNvPr>
          <p:cNvSpPr txBox="1"/>
          <p:nvPr/>
        </p:nvSpPr>
        <p:spPr>
          <a:xfrm>
            <a:off x="69273" y="6456218"/>
            <a:ext cx="71766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 Publicly available: </a:t>
            </a:r>
            <a:r>
              <a:rPr lang="en-US">
                <a:hlinkClick r:id="rId5"/>
              </a:rPr>
              <a:t>https://data.desi.lbl.gov/doc/releases/dr1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9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7F87B-0B74-8CE0-03A7-A5CFAA93F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855742-5D9C-2557-9878-D35B375F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C18105-7EAC-6DC1-9329-5C5F1B7CC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" y="1152394"/>
            <a:ext cx="4711655" cy="5254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0B2080-FE1F-D660-FBB9-5F655B27C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" y="1164920"/>
            <a:ext cx="4711655" cy="5254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B67FE-9A25-4805-C8B6-817B6DE393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80" t="1378" r="-792" b="1843"/>
          <a:stretch>
            <a:fillRect/>
          </a:stretch>
        </p:blipFill>
        <p:spPr>
          <a:xfrm>
            <a:off x="5250101" y="3340700"/>
            <a:ext cx="3128079" cy="30821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550072-FC63-3ADE-6FEA-2711FB47E1B1}"/>
              </a:ext>
            </a:extLst>
          </p:cNvPr>
          <p:cNvSpPr txBox="1"/>
          <p:nvPr/>
        </p:nvSpPr>
        <p:spPr>
          <a:xfrm>
            <a:off x="5486399" y="1340286"/>
            <a:ext cx="351981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Main Survey (internal release): 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31M galaxies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2.8M quasars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12.3M stars</a:t>
            </a:r>
          </a:p>
          <a:p>
            <a:r>
              <a:rPr lang="en-US">
                <a:latin typeface="Garamond"/>
              </a:rPr>
              <a:t>+ Survey Validation (1.7M objects)</a:t>
            </a:r>
          </a:p>
          <a:p>
            <a:pPr>
              <a:buFont typeface="Calibri"/>
            </a:pPr>
            <a:r>
              <a:rPr lang="en-US" b="1">
                <a:solidFill>
                  <a:srgbClr val="FF0000"/>
                </a:solidFill>
                <a:latin typeface="Garamond"/>
              </a:rPr>
              <a:t>Total: 46.1M redshifts</a:t>
            </a:r>
            <a:endParaRPr lang="en-US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E13C2-643E-1A43-951A-520E6887A45B}"/>
              </a:ext>
            </a:extLst>
          </p:cNvPr>
          <p:cNvSpPr txBox="1"/>
          <p:nvPr/>
        </p:nvSpPr>
        <p:spPr>
          <a:xfrm>
            <a:off x="3087664" y="1246340"/>
            <a:ext cx="158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~ 12'355 deg</a:t>
            </a:r>
            <a:r>
              <a:rPr lang="en-US" baseline="30000">
                <a:latin typeface="Garamond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36FF65-AE31-E4F4-FFF5-98A82DB0EB65}"/>
              </a:ext>
            </a:extLst>
          </p:cNvPr>
          <p:cNvSpPr txBox="1"/>
          <p:nvPr/>
        </p:nvSpPr>
        <p:spPr>
          <a:xfrm>
            <a:off x="3087664" y="4916466"/>
            <a:ext cx="158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~ 10'500 deg</a:t>
            </a:r>
            <a:r>
              <a:rPr lang="en-US" baseline="30000">
                <a:latin typeface="Garamond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960B7C-9064-F674-EBE4-6646DEE73D00}"/>
              </a:ext>
            </a:extLst>
          </p:cNvPr>
          <p:cNvSpPr txBox="1"/>
          <p:nvPr/>
        </p:nvSpPr>
        <p:spPr>
          <a:xfrm>
            <a:off x="2528772" y="117505"/>
            <a:ext cx="662031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DESI DR2 will contain two-thirds of the 5-year survey data and ~50M redshifts, two times more than DR1!</a:t>
            </a:r>
            <a:endParaRPr lang="en-US" b="1">
              <a:latin typeface="Garamon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F7B94-BA8F-3577-B49C-13DA872E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04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F4BE8-FDB4-2F22-FA67-6068FC9FB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35BF3E-D721-C8E2-A9F2-833E81179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7D490C-A757-CCE0-2984-9B5ED676D051}"/>
              </a:ext>
            </a:extLst>
          </p:cNvPr>
          <p:cNvSpPr txBox="1"/>
          <p:nvPr/>
        </p:nvSpPr>
        <p:spPr>
          <a:xfrm>
            <a:off x="7010401" y="318655"/>
            <a:ext cx="2029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>
                <a:latin typeface="Garamond"/>
                <a:hlinkClick r:id="rId3"/>
              </a:rPr>
              <a:t>arxiv: 2411.12020v1</a:t>
            </a:r>
            <a:endParaRPr lang="en-US" u="sng">
              <a:latin typeface="Garamond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A73A90-3CA5-7E82-6EAF-8EB834B22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921" y="58045"/>
            <a:ext cx="4120862" cy="9949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F3BAA-3711-B670-4A89-6A5E04E314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" b="5656"/>
          <a:stretch>
            <a:fillRect/>
          </a:stretch>
        </p:blipFill>
        <p:spPr>
          <a:xfrm>
            <a:off x="178286" y="2666999"/>
            <a:ext cx="4015982" cy="4115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1E079-FCC5-129A-6B8D-314E4634A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927" y="1149495"/>
            <a:ext cx="4527839" cy="3291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FB1B37-7C8A-7731-B17A-AF1E22135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357" y="4439084"/>
            <a:ext cx="4417869" cy="1644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989B2D-F68D-B4B8-C1CD-3E97C14C99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" y="1148629"/>
            <a:ext cx="4189268" cy="15196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5B632-9407-8318-FA34-92F1E2CD6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01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992CF7D6-392B-7E7E-569E-F3D23F699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827" y="4894090"/>
            <a:ext cx="2537825" cy="18986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385C085-18D3-9BC9-220C-E2F5B607E515}"/>
              </a:ext>
            </a:extLst>
          </p:cNvPr>
          <p:cNvSpPr txBox="1"/>
          <p:nvPr/>
        </p:nvSpPr>
        <p:spPr>
          <a:xfrm>
            <a:off x="112935" y="2887455"/>
            <a:ext cx="4280632" cy="28392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endParaRPr lang="en-US" sz="1500">
              <a:latin typeface="Garamond"/>
            </a:endParaRPr>
          </a:p>
          <a:p>
            <a:pPr marL="213995" indent="-213995">
              <a:buFont typeface="Arial,Sans-Serif"/>
              <a:buChar char="•"/>
            </a:pPr>
            <a:r>
              <a:rPr lang="en-US" sz="1500" b="1">
                <a:latin typeface="Garamond"/>
              </a:rPr>
              <a:t>Systematic errors from spectroscopic operations:</a:t>
            </a:r>
            <a:endParaRPr lang="en-US" sz="1500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r>
              <a:rPr lang="en-US" sz="1500">
                <a:latin typeface="Garamond"/>
              </a:rPr>
              <a:t>Change in spectroscopic success rate (SSR) due to instrumentation or observing conditions</a:t>
            </a:r>
            <a:endParaRPr lang="en-US">
              <a:latin typeface="Aptos" panose="020B0004020202020204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171450" indent="-285750">
              <a:buFont typeface="Arial"/>
              <a:buChar char="•"/>
            </a:pPr>
            <a:r>
              <a:rPr lang="en-US" sz="1500" b="1">
                <a:latin typeface="Garamond"/>
              </a:rPr>
              <a:t>Fiber assignment effects:</a:t>
            </a:r>
            <a:endParaRPr lang="en-US"/>
          </a:p>
          <a:p>
            <a:pPr marL="556895" lvl="1" indent="-213995">
              <a:buFont typeface="Calibri"/>
              <a:buChar char="-"/>
            </a:pPr>
            <a:r>
              <a:rPr lang="en-US" sz="1500">
                <a:latin typeface="Garamond"/>
              </a:rPr>
              <a:t>Miss close pairs of objects</a:t>
            </a:r>
          </a:p>
          <a:p>
            <a:pPr marL="556895" lvl="1" indent="-213995">
              <a:buFont typeface="Calibri"/>
              <a:buChar char="-"/>
            </a:pPr>
            <a:endParaRPr lang="en-US" sz="1500">
              <a:latin typeface="Garamond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BD86199-A066-811B-EC9B-514781437741}"/>
              </a:ext>
            </a:extLst>
          </p:cNvPr>
          <p:cNvCxnSpPr/>
          <p:nvPr/>
        </p:nvCxnSpPr>
        <p:spPr>
          <a:xfrm flipV="1">
            <a:off x="97690" y="2518139"/>
            <a:ext cx="8831744" cy="994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F63A123-7487-737A-DE41-A8E2FE029645}"/>
              </a:ext>
            </a:extLst>
          </p:cNvPr>
          <p:cNvCxnSpPr>
            <a:cxnSpLocks/>
          </p:cNvCxnSpPr>
          <p:nvPr/>
        </p:nvCxnSpPr>
        <p:spPr>
          <a:xfrm flipV="1">
            <a:off x="154057" y="4782378"/>
            <a:ext cx="8831744" cy="994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EDB604B9-2D55-9166-1A97-6230E0554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651" y="5167435"/>
            <a:ext cx="2920325" cy="1461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A210EA-06E7-8FF6-1202-7059E59D0ECF}"/>
              </a:ext>
            </a:extLst>
          </p:cNvPr>
          <p:cNvSpPr/>
          <p:nvPr/>
        </p:nvSpPr>
        <p:spPr>
          <a:xfrm>
            <a:off x="5833558" y="5691642"/>
            <a:ext cx="642120" cy="7659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0022360-D880-D3E9-4556-F952F8EC474A}"/>
              </a:ext>
            </a:extLst>
          </p:cNvPr>
          <p:cNvSpPr txBox="1"/>
          <p:nvPr/>
        </p:nvSpPr>
        <p:spPr>
          <a:xfrm>
            <a:off x="5932948" y="5692484"/>
            <a:ext cx="830876" cy="8079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:BGS</a:t>
            </a: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LRGs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ELGs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QSOs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43739CAB-4995-F940-EF80-0DBB6E47A906}"/>
              </a:ext>
            </a:extLst>
          </p:cNvPr>
          <p:cNvSpPr/>
          <p:nvPr/>
        </p:nvSpPr>
        <p:spPr>
          <a:xfrm>
            <a:off x="5896983" y="5781441"/>
            <a:ext cx="70403" cy="84571"/>
          </a:xfrm>
          <a:prstGeom prst="flowChartConnector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0380EB2E-7B1D-916C-F5FF-F6562437FBFD}"/>
              </a:ext>
            </a:extLst>
          </p:cNvPr>
          <p:cNvSpPr/>
          <p:nvPr/>
        </p:nvSpPr>
        <p:spPr>
          <a:xfrm>
            <a:off x="5896983" y="5961915"/>
            <a:ext cx="70403" cy="84571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F8086EA8-C6E0-67A3-4915-065A7FD50406}"/>
              </a:ext>
            </a:extLst>
          </p:cNvPr>
          <p:cNvSpPr/>
          <p:nvPr/>
        </p:nvSpPr>
        <p:spPr>
          <a:xfrm>
            <a:off x="5896982" y="6142388"/>
            <a:ext cx="70403" cy="84571"/>
          </a:xfrm>
          <a:prstGeom prst="flowChartConnector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F3F39208-0C40-4391-0745-20407E897A7B}"/>
              </a:ext>
            </a:extLst>
          </p:cNvPr>
          <p:cNvSpPr/>
          <p:nvPr/>
        </p:nvSpPr>
        <p:spPr>
          <a:xfrm>
            <a:off x="5887646" y="6331144"/>
            <a:ext cx="70403" cy="84571"/>
          </a:xfrm>
          <a:prstGeom prst="flowChartConnector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15FDEF9-D9B4-47B7-7452-99A7E2D25C2D}"/>
              </a:ext>
            </a:extLst>
          </p:cNvPr>
          <p:cNvSpPr/>
          <p:nvPr/>
        </p:nvSpPr>
        <p:spPr>
          <a:xfrm>
            <a:off x="4801274" y="5527019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21EA525-D457-75A8-0EDD-8BAC67B0E8A5}"/>
              </a:ext>
            </a:extLst>
          </p:cNvPr>
          <p:cNvCxnSpPr>
            <a:cxnSpLocks/>
          </p:cNvCxnSpPr>
          <p:nvPr/>
        </p:nvCxnSpPr>
        <p:spPr>
          <a:xfrm flipH="1">
            <a:off x="5090854" y="5052825"/>
            <a:ext cx="856506" cy="2087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6554B991-415F-1B28-49AF-27D3A26B81E8}"/>
              </a:ext>
            </a:extLst>
          </p:cNvPr>
          <p:cNvSpPr txBox="1"/>
          <p:nvPr/>
        </p:nvSpPr>
        <p:spPr>
          <a:xfrm>
            <a:off x="5722592" y="4821367"/>
            <a:ext cx="1261548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 err="1">
                <a:latin typeface="Garamond"/>
                <a:cs typeface="Arial"/>
              </a:rPr>
              <a:t>Fiber</a:t>
            </a:r>
            <a:r>
              <a:rPr lang="fr-FR" sz="1350">
                <a:latin typeface="Garamond"/>
                <a:cs typeface="Arial"/>
              </a:rPr>
              <a:t> </a:t>
            </a:r>
            <a:r>
              <a:rPr lang="fr-FR" sz="1350" err="1">
                <a:latin typeface="Garamond"/>
                <a:cs typeface="Arial"/>
              </a:rPr>
              <a:t>patrol</a:t>
            </a:r>
            <a:r>
              <a:rPr lang="fr-FR" sz="1350">
                <a:latin typeface="Garamond"/>
                <a:cs typeface="Arial"/>
              </a:rPr>
              <a:t> radius</a:t>
            </a:r>
            <a:endParaRPr lang="fr-FR" sz="1350">
              <a:cs typeface="Calibri"/>
            </a:endParaRPr>
          </a:p>
        </p:txBody>
      </p:sp>
      <p:pic>
        <p:nvPicPr>
          <p:cNvPr id="4" name="Image 3" descr="Une image contenant texte, diagramme, capture d’écran&#10;&#10;Description générée automatiquement">
            <a:extLst>
              <a:ext uri="{FF2B5EF4-FFF2-40B4-BE49-F238E27FC236}">
                <a16:creationId xmlns:a16="http://schemas.microsoft.com/office/drawing/2014/main" id="{87DD52EE-805F-74C6-4D47-61B1158E3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0" t="38340"/>
          <a:stretch/>
        </p:blipFill>
        <p:spPr>
          <a:xfrm>
            <a:off x="5945507" y="688852"/>
            <a:ext cx="2979463" cy="1835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F70147-6CFE-B7C2-32D8-EB1461030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935EA491-8B67-6521-203A-F968CFBB17D5}"/>
              </a:ext>
            </a:extLst>
          </p:cNvPr>
          <p:cNvSpPr txBox="1"/>
          <p:nvPr/>
        </p:nvSpPr>
        <p:spPr>
          <a:xfrm>
            <a:off x="2739108" y="59984"/>
            <a:ext cx="6173772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latin typeface="Garamond"/>
              </a:rPr>
              <a:t>Main </a:t>
            </a:r>
            <a:r>
              <a:rPr lang="fr-FR" sz="2800" b="1" err="1">
                <a:latin typeface="Garamond"/>
              </a:rPr>
              <a:t>observational</a:t>
            </a:r>
            <a:r>
              <a:rPr lang="fr-FR" sz="2800" b="1">
                <a:latin typeface="Garamond"/>
              </a:rPr>
              <a:t> </a:t>
            </a:r>
            <a:r>
              <a:rPr lang="fr-FR" sz="2800" b="1" err="1">
                <a:latin typeface="Garamond"/>
              </a:rPr>
              <a:t>systematic</a:t>
            </a:r>
            <a:r>
              <a:rPr lang="fr-FR" sz="2800" b="1">
                <a:latin typeface="Garamond"/>
              </a:rPr>
              <a:t> sources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72D51-9DCB-FCDA-2326-6C61D4E9FA8A}"/>
              </a:ext>
            </a:extLst>
          </p:cNvPr>
          <p:cNvSpPr txBox="1"/>
          <p:nvPr/>
        </p:nvSpPr>
        <p:spPr>
          <a:xfrm>
            <a:off x="0" y="1101911"/>
            <a:ext cx="5523966" cy="1010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75"/>
              </a:lnSpc>
            </a:pPr>
            <a:r>
              <a:rPr lang="en-US" sz="1500" b="1">
                <a:latin typeface="Garamond"/>
              </a:rPr>
              <a:t>Systematic </a:t>
            </a:r>
            <a:r>
              <a:rPr lang="fr-FR" sz="1500" b="1" err="1">
                <a:latin typeface="Garamond"/>
              </a:rPr>
              <a:t>errors</a:t>
            </a:r>
            <a:r>
              <a:rPr lang="fr-FR" sz="1500" b="1">
                <a:latin typeface="Garamond"/>
              </a:rPr>
              <a:t> </a:t>
            </a:r>
            <a:r>
              <a:rPr lang="fr-FR" sz="1500" b="1" err="1">
                <a:latin typeface="Garamond"/>
              </a:rPr>
              <a:t>from</a:t>
            </a:r>
            <a:r>
              <a:rPr lang="fr-FR" sz="1500" b="1">
                <a:latin typeface="Garamond"/>
              </a:rPr>
              <a:t> the </a:t>
            </a:r>
            <a:r>
              <a:rPr lang="fr-FR" sz="1500" b="1" err="1">
                <a:latin typeface="Garamond"/>
              </a:rPr>
              <a:t>target</a:t>
            </a:r>
            <a:r>
              <a:rPr lang="fr-FR" sz="1500" b="1">
                <a:latin typeface="Garamond"/>
              </a:rPr>
              <a:t> </a:t>
            </a:r>
            <a:r>
              <a:rPr lang="fr-FR" sz="1500" b="1" err="1">
                <a:latin typeface="Garamond"/>
              </a:rPr>
              <a:t>selection</a:t>
            </a:r>
            <a:r>
              <a:rPr lang="fr-FR" sz="1500">
                <a:latin typeface="Garamond"/>
              </a:rPr>
              <a:t> (</a:t>
            </a:r>
            <a:r>
              <a:rPr lang="fr-FR" sz="1500" err="1">
                <a:latin typeface="Garamond"/>
              </a:rPr>
              <a:t>imaging</a:t>
            </a:r>
            <a:r>
              <a:rPr lang="fr-FR" sz="1500">
                <a:latin typeface="Garamond"/>
              </a:rPr>
              <a:t> </a:t>
            </a:r>
            <a:r>
              <a:rPr lang="fr-FR" sz="1500" err="1">
                <a:latin typeface="Garamond"/>
              </a:rPr>
              <a:t>systematics</a:t>
            </a:r>
            <a:r>
              <a:rPr lang="fr-FR" sz="1500">
                <a:latin typeface="Garamond"/>
              </a:rPr>
              <a:t>):</a:t>
            </a:r>
            <a:r>
              <a:rPr lang="en-US" sz="1500">
                <a:latin typeface="Garamond"/>
              </a:rPr>
              <a:t>​</a:t>
            </a:r>
            <a:endParaRPr lang="en-US"/>
          </a:p>
          <a:p>
            <a:pPr marL="556895" lvl="1" indent="-213995">
              <a:lnSpc>
                <a:spcPts val="2475"/>
              </a:lnSpc>
              <a:buFont typeface="Calibri,Sans-Serif"/>
              <a:buChar char="-"/>
            </a:pPr>
            <a:r>
              <a:rPr lang="en-US" sz="1500">
                <a:latin typeface="Garamond"/>
                <a:cs typeface="Arial"/>
              </a:rPr>
              <a:t>Target density variations due to p</a:t>
            </a:r>
            <a:r>
              <a:rPr lang="fr-FR" sz="1500" err="1">
                <a:latin typeface="Garamond"/>
                <a:cs typeface="Arial"/>
              </a:rPr>
              <a:t>hotometric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properties</a:t>
            </a:r>
            <a:r>
              <a:rPr lang="en-US" sz="1500">
                <a:latin typeface="Garamond"/>
                <a:cs typeface="Arial"/>
              </a:rPr>
              <a:t> </a:t>
            </a:r>
          </a:p>
          <a:p>
            <a:endParaRPr lang="en-US">
              <a:latin typeface="Aptos" panose="020B0004020202020204"/>
              <a:cs typeface="Arial"/>
            </a:endParaRPr>
          </a:p>
        </p:txBody>
      </p:sp>
      <p:pic>
        <p:nvPicPr>
          <p:cNvPr id="2" name="Picture 1" descr="Une image contenant texte, cercle, Police&#10;&#10;Description générée automatiquement">
            <a:extLst>
              <a:ext uri="{FF2B5EF4-FFF2-40B4-BE49-F238E27FC236}">
                <a16:creationId xmlns:a16="http://schemas.microsoft.com/office/drawing/2014/main" id="{B159F482-9EEC-D6BA-A425-D14481B04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95" y="5406331"/>
            <a:ext cx="1324889" cy="1206544"/>
          </a:xfrm>
          <a:prstGeom prst="rect">
            <a:avLst/>
          </a:prstGeom>
        </p:spPr>
      </p:pic>
      <p:sp>
        <p:nvSpPr>
          <p:cNvPr id="3" name="Ellipse 29">
            <a:extLst>
              <a:ext uri="{FF2B5EF4-FFF2-40B4-BE49-F238E27FC236}">
                <a16:creationId xmlns:a16="http://schemas.microsoft.com/office/drawing/2014/main" id="{F24D6593-20E9-CFF7-891A-08CD343C2C16}"/>
              </a:ext>
            </a:extLst>
          </p:cNvPr>
          <p:cNvSpPr/>
          <p:nvPr/>
        </p:nvSpPr>
        <p:spPr>
          <a:xfrm>
            <a:off x="4118605" y="5671068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Ellipse 29">
            <a:extLst>
              <a:ext uri="{FF2B5EF4-FFF2-40B4-BE49-F238E27FC236}">
                <a16:creationId xmlns:a16="http://schemas.microsoft.com/office/drawing/2014/main" id="{59D50347-F27B-A13D-B300-F6BCBE3FDAAA}"/>
              </a:ext>
            </a:extLst>
          </p:cNvPr>
          <p:cNvSpPr/>
          <p:nvPr/>
        </p:nvSpPr>
        <p:spPr>
          <a:xfrm>
            <a:off x="3623827" y="5151238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Ellipse 29">
            <a:extLst>
              <a:ext uri="{FF2B5EF4-FFF2-40B4-BE49-F238E27FC236}">
                <a16:creationId xmlns:a16="http://schemas.microsoft.com/office/drawing/2014/main" id="{2AFC307F-69A4-D42E-E3BD-E3EEF91C18E9}"/>
              </a:ext>
            </a:extLst>
          </p:cNvPr>
          <p:cNvSpPr/>
          <p:nvPr/>
        </p:nvSpPr>
        <p:spPr>
          <a:xfrm>
            <a:off x="4306495" y="5025977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Ellipse 29">
            <a:extLst>
              <a:ext uri="{FF2B5EF4-FFF2-40B4-BE49-F238E27FC236}">
                <a16:creationId xmlns:a16="http://schemas.microsoft.com/office/drawing/2014/main" id="{1F80C1A8-BC7A-F2FB-7B86-477104C38B21}"/>
              </a:ext>
            </a:extLst>
          </p:cNvPr>
          <p:cNvSpPr/>
          <p:nvPr/>
        </p:nvSpPr>
        <p:spPr>
          <a:xfrm>
            <a:off x="3410884" y="5821380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Ellipse 29">
            <a:extLst>
              <a:ext uri="{FF2B5EF4-FFF2-40B4-BE49-F238E27FC236}">
                <a16:creationId xmlns:a16="http://schemas.microsoft.com/office/drawing/2014/main" id="{1F510D58-BE7D-C5F9-97A4-C681E78F9B52}"/>
              </a:ext>
            </a:extLst>
          </p:cNvPr>
          <p:cNvSpPr/>
          <p:nvPr/>
        </p:nvSpPr>
        <p:spPr>
          <a:xfrm>
            <a:off x="2934895" y="5289023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1" name="Image 1" descr="Une image contenant ligne,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247CD555-C739-406C-1B6A-6E277628E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5258" y="2639704"/>
            <a:ext cx="1858917" cy="1960886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4D1BCDA6-3E84-B3F0-CCE0-A14C74472F62}"/>
              </a:ext>
            </a:extLst>
          </p:cNvPr>
          <p:cNvSpPr txBox="1"/>
          <p:nvPr/>
        </p:nvSpPr>
        <p:spPr>
          <a:xfrm rot="16200000">
            <a:off x="4015151" y="3289126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Garamond"/>
              </a:rPr>
              <a:t>z estimated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9" name="ZoneTexte 17">
            <a:extLst>
              <a:ext uri="{FF2B5EF4-FFF2-40B4-BE49-F238E27FC236}">
                <a16:creationId xmlns:a16="http://schemas.microsoft.com/office/drawing/2014/main" id="{84037AB9-2B01-C7EA-EE91-500FDDCC4D32}"/>
              </a:ext>
            </a:extLst>
          </p:cNvPr>
          <p:cNvSpPr txBox="1"/>
          <p:nvPr/>
        </p:nvSpPr>
        <p:spPr>
          <a:xfrm>
            <a:off x="5132962" y="4498689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Garamond"/>
              </a:rPr>
              <a:t>z true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3" name="ZoneTexte 20">
            <a:extLst>
              <a:ext uri="{FF2B5EF4-FFF2-40B4-BE49-F238E27FC236}">
                <a16:creationId xmlns:a16="http://schemas.microsoft.com/office/drawing/2014/main" id="{0DDD2A0B-B8DE-B38E-8697-1EB40CB3A058}"/>
              </a:ext>
            </a:extLst>
          </p:cNvPr>
          <p:cNvSpPr txBox="1"/>
          <p:nvPr/>
        </p:nvSpPr>
        <p:spPr>
          <a:xfrm>
            <a:off x="3743972" y="2540798"/>
            <a:ext cx="1185550" cy="48474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>
                <a:latin typeface="Garamond"/>
              </a:rPr>
              <a:t>[OII] line confusion</a:t>
            </a:r>
            <a:endParaRPr lang="fr-FR" sz="1350">
              <a:latin typeface="Garamond"/>
            </a:endParaRPr>
          </a:p>
        </p:txBody>
      </p:sp>
      <p:cxnSp>
        <p:nvCxnSpPr>
          <p:cNvPr id="36" name="Connecteur droit avec flèche 21">
            <a:extLst>
              <a:ext uri="{FF2B5EF4-FFF2-40B4-BE49-F238E27FC236}">
                <a16:creationId xmlns:a16="http://schemas.microsoft.com/office/drawing/2014/main" id="{E3DA7F1B-4DF1-8AD6-4CEA-DDA89C467DC0}"/>
              </a:ext>
            </a:extLst>
          </p:cNvPr>
          <p:cNvCxnSpPr/>
          <p:nvPr/>
        </p:nvCxnSpPr>
        <p:spPr>
          <a:xfrm>
            <a:off x="4740553" y="2804905"/>
            <a:ext cx="368764" cy="4063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12">
            <a:extLst>
              <a:ext uri="{FF2B5EF4-FFF2-40B4-BE49-F238E27FC236}">
                <a16:creationId xmlns:a16="http://schemas.microsoft.com/office/drawing/2014/main" id="{1483BC2B-9149-A0C8-0D55-B0B9FC557886}"/>
              </a:ext>
            </a:extLst>
          </p:cNvPr>
          <p:cNvSpPr txBox="1"/>
          <p:nvPr/>
        </p:nvSpPr>
        <p:spPr>
          <a:xfrm>
            <a:off x="114939" y="2666750"/>
            <a:ext cx="1693431" cy="4457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</a:rPr>
              <a:t>Yu et al. 2024</a:t>
            </a:r>
          </a:p>
          <a:p>
            <a:r>
              <a:rPr lang="en-US" sz="1200" i="1">
                <a:latin typeface="Book Antiqua"/>
              </a:rPr>
              <a:t>Krolewski et al. 2024</a:t>
            </a:r>
            <a:endParaRPr lang="en-US" sz="1350">
              <a:cs typeface="Calibri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6804607-EE7D-40EB-D8AF-82A78B9B8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349" y="2637315"/>
            <a:ext cx="2305050" cy="1971675"/>
          </a:xfrm>
          <a:prstGeom prst="rect">
            <a:avLst/>
          </a:prstGeom>
        </p:spPr>
      </p:pic>
      <p:sp>
        <p:nvSpPr>
          <p:cNvPr id="42" name="ZoneTexte 16">
            <a:extLst>
              <a:ext uri="{FF2B5EF4-FFF2-40B4-BE49-F238E27FC236}">
                <a16:creationId xmlns:a16="http://schemas.microsoft.com/office/drawing/2014/main" id="{16BAFAD4-2E09-BF71-47CD-E48EC79B29E7}"/>
              </a:ext>
            </a:extLst>
          </p:cNvPr>
          <p:cNvSpPr txBox="1"/>
          <p:nvPr/>
        </p:nvSpPr>
        <p:spPr>
          <a:xfrm rot="16200000">
            <a:off x="8048531" y="3542777"/>
            <a:ext cx="1876298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Garamond"/>
              </a:rPr>
              <a:t>Spectroscopic </a:t>
            </a:r>
            <a:r>
              <a:rPr lang="en-US" sz="1200" b="1" err="1">
                <a:latin typeface="Garamond"/>
              </a:rPr>
              <a:t>succes</a:t>
            </a:r>
            <a:r>
              <a:rPr lang="en-US" sz="1200" b="1">
                <a:latin typeface="Garamond"/>
              </a:rPr>
              <a:t> rate</a:t>
            </a:r>
            <a:endParaRPr lang="en-US"/>
          </a:p>
        </p:txBody>
      </p:sp>
      <p:cxnSp>
        <p:nvCxnSpPr>
          <p:cNvPr id="44" name="Connecteur droit avec flèche 31">
            <a:extLst>
              <a:ext uri="{FF2B5EF4-FFF2-40B4-BE49-F238E27FC236}">
                <a16:creationId xmlns:a16="http://schemas.microsoft.com/office/drawing/2014/main" id="{01C1136A-4F33-F423-6B5D-F03425854964}"/>
              </a:ext>
            </a:extLst>
          </p:cNvPr>
          <p:cNvCxnSpPr>
            <a:cxnSpLocks/>
          </p:cNvCxnSpPr>
          <p:nvPr/>
        </p:nvCxnSpPr>
        <p:spPr>
          <a:xfrm>
            <a:off x="6849233" y="5046562"/>
            <a:ext cx="1016135" cy="4717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2">
            <a:extLst>
              <a:ext uri="{FF2B5EF4-FFF2-40B4-BE49-F238E27FC236}">
                <a16:creationId xmlns:a16="http://schemas.microsoft.com/office/drawing/2014/main" id="{96DEB58F-4CCE-F0E1-0858-40B3A68D5A35}"/>
              </a:ext>
            </a:extLst>
          </p:cNvPr>
          <p:cNvSpPr txBox="1"/>
          <p:nvPr/>
        </p:nvSpPr>
        <p:spPr>
          <a:xfrm>
            <a:off x="157214" y="6499232"/>
            <a:ext cx="16934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</a:rPr>
              <a:t>Pinon et al 2024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7AAE2D-2F77-232D-4158-20A46BFA6C16}"/>
              </a:ext>
            </a:extLst>
          </p:cNvPr>
          <p:cNvSpPr txBox="1"/>
          <p:nvPr/>
        </p:nvSpPr>
        <p:spPr>
          <a:xfrm>
            <a:off x="7621605" y="498994"/>
            <a:ext cx="1670539" cy="3273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80"/>
              </a:lnSpc>
            </a:pPr>
            <a:r>
              <a:rPr lang="en-US" sz="1200" i="1" err="1">
                <a:latin typeface="Book Antiqua"/>
              </a:rPr>
              <a:t>Chaussidon</a:t>
            </a:r>
            <a:r>
              <a:rPr lang="en-US" sz="1200" i="1">
                <a:latin typeface="Book Antiqua"/>
              </a:rPr>
              <a:t> et al 2022</a:t>
            </a:r>
            <a:endParaRPr lang="en-US" sz="1200">
              <a:latin typeface="Book Antiqua"/>
            </a:endParaRPr>
          </a:p>
        </p:txBody>
      </p:sp>
      <p:sp>
        <p:nvSpPr>
          <p:cNvPr id="50" name="ZoneTexte 21">
            <a:extLst>
              <a:ext uri="{FF2B5EF4-FFF2-40B4-BE49-F238E27FC236}">
                <a16:creationId xmlns:a16="http://schemas.microsoft.com/office/drawing/2014/main" id="{CD7A52FC-68F5-BF0E-94D7-779F55D1E170}"/>
              </a:ext>
            </a:extLst>
          </p:cNvPr>
          <p:cNvSpPr txBox="1"/>
          <p:nvPr/>
        </p:nvSpPr>
        <p:spPr>
          <a:xfrm>
            <a:off x="8038799" y="6180928"/>
            <a:ext cx="1256540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>
                <a:latin typeface="Garamond"/>
                <a:cs typeface="Calibri"/>
              </a:rPr>
              <a:t>Y1 FA </a:t>
            </a:r>
            <a:r>
              <a:rPr lang="fr-FR" sz="1400" b="1" err="1">
                <a:latin typeface="Garamond"/>
                <a:cs typeface="Calibri"/>
              </a:rPr>
              <a:t>mocks</a:t>
            </a:r>
            <a:endParaRPr lang="fr-FR" sz="1400" err="1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17A37109-C068-1A41-B85D-3B252AC1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17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BEE637-85FF-461B-AE79-D4899AB850E4}"/>
              </a:ext>
            </a:extLst>
          </p:cNvPr>
          <p:cNvSpPr txBox="1"/>
          <p:nvPr/>
        </p:nvSpPr>
        <p:spPr>
          <a:xfrm>
            <a:off x="2858023" y="500282"/>
            <a:ext cx="2029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>
                <a:latin typeface="Garamond"/>
                <a:hlinkClick r:id="rId9"/>
              </a:rPr>
              <a:t>arxiv: 2411.12020v1</a:t>
            </a:r>
            <a:endParaRPr lang="en-US" u="sng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5795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B8B8D-5CA4-4528-7490-839257760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3DBDC206-6DE4-7706-2E36-4EF4A3DFA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827" y="4894090"/>
            <a:ext cx="2537825" cy="18986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40816B7-A884-EEE6-A03C-7E09BDC773EA}"/>
              </a:ext>
            </a:extLst>
          </p:cNvPr>
          <p:cNvSpPr txBox="1"/>
          <p:nvPr/>
        </p:nvSpPr>
        <p:spPr>
          <a:xfrm>
            <a:off x="112935" y="2887455"/>
            <a:ext cx="4280632" cy="28392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endParaRPr lang="en-US" sz="1500">
              <a:latin typeface="Garamond"/>
            </a:endParaRPr>
          </a:p>
          <a:p>
            <a:pPr marL="213995" indent="-213995">
              <a:buFont typeface="Arial,Sans-Serif"/>
              <a:buChar char="•"/>
            </a:pPr>
            <a:r>
              <a:rPr lang="en-US" sz="1500" b="1">
                <a:latin typeface="Garamond"/>
              </a:rPr>
              <a:t>Systematic errors from spectroscopic operations:</a:t>
            </a:r>
            <a:endParaRPr lang="en-US" sz="1500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r>
              <a:rPr lang="en-US" sz="1500">
                <a:latin typeface="Garamond"/>
              </a:rPr>
              <a:t>Change in spectroscopic success rate (SSR) due to instrumentation or observing conditions</a:t>
            </a:r>
            <a:endParaRPr lang="en-US">
              <a:latin typeface="Aptos" panose="020B0004020202020204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171450" indent="-285750">
              <a:buFont typeface="Arial"/>
              <a:buChar char="•"/>
            </a:pPr>
            <a:r>
              <a:rPr lang="en-US" sz="1500" b="1">
                <a:latin typeface="Garamond"/>
              </a:rPr>
              <a:t>Fiber assignment effects:</a:t>
            </a:r>
            <a:endParaRPr lang="en-US"/>
          </a:p>
          <a:p>
            <a:pPr marL="556895" lvl="1" indent="-213995">
              <a:buFont typeface="Calibri"/>
              <a:buChar char="-"/>
            </a:pPr>
            <a:r>
              <a:rPr lang="en-US" sz="1500">
                <a:latin typeface="Garamond"/>
              </a:rPr>
              <a:t>Miss close pairs of objects</a:t>
            </a:r>
          </a:p>
          <a:p>
            <a:pPr marL="556895" lvl="1" indent="-213995">
              <a:buFont typeface="Calibri"/>
              <a:buChar char="-"/>
            </a:pPr>
            <a:endParaRPr lang="en-US" sz="1500">
              <a:latin typeface="Garamond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CD3872E-3ACC-DE5C-1F13-11FFB6AAB2AD}"/>
              </a:ext>
            </a:extLst>
          </p:cNvPr>
          <p:cNvCxnSpPr/>
          <p:nvPr/>
        </p:nvCxnSpPr>
        <p:spPr>
          <a:xfrm flipV="1">
            <a:off x="97690" y="2518139"/>
            <a:ext cx="8831744" cy="994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1A434C7-B3D5-C11F-83DB-8F3D1F34DCF1}"/>
              </a:ext>
            </a:extLst>
          </p:cNvPr>
          <p:cNvCxnSpPr>
            <a:cxnSpLocks/>
          </p:cNvCxnSpPr>
          <p:nvPr/>
        </p:nvCxnSpPr>
        <p:spPr>
          <a:xfrm flipV="1">
            <a:off x="154057" y="4782378"/>
            <a:ext cx="8831744" cy="994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F2C08C4A-5BE0-68A7-DFDA-4660DA22B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651" y="5167435"/>
            <a:ext cx="2920325" cy="1461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2B5985-E9C7-97C3-1D51-6AE97FECAC52}"/>
              </a:ext>
            </a:extLst>
          </p:cNvPr>
          <p:cNvSpPr/>
          <p:nvPr/>
        </p:nvSpPr>
        <p:spPr>
          <a:xfrm>
            <a:off x="5833558" y="5691642"/>
            <a:ext cx="642120" cy="7659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3F21292-8836-B6EE-AFE4-FE1380E0A739}"/>
              </a:ext>
            </a:extLst>
          </p:cNvPr>
          <p:cNvSpPr txBox="1"/>
          <p:nvPr/>
        </p:nvSpPr>
        <p:spPr>
          <a:xfrm>
            <a:off x="5932948" y="5692484"/>
            <a:ext cx="830876" cy="8079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:BGS</a:t>
            </a: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LRGs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ELGs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QSOs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CC549433-26C9-200C-5022-F35705C5292A}"/>
              </a:ext>
            </a:extLst>
          </p:cNvPr>
          <p:cNvSpPr/>
          <p:nvPr/>
        </p:nvSpPr>
        <p:spPr>
          <a:xfrm>
            <a:off x="5896983" y="5781441"/>
            <a:ext cx="70403" cy="84571"/>
          </a:xfrm>
          <a:prstGeom prst="flowChartConnector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78AE2DDC-8843-80BA-CD48-CB75393CC78E}"/>
              </a:ext>
            </a:extLst>
          </p:cNvPr>
          <p:cNvSpPr/>
          <p:nvPr/>
        </p:nvSpPr>
        <p:spPr>
          <a:xfrm>
            <a:off x="5896983" y="5961915"/>
            <a:ext cx="70403" cy="84571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B65A4D36-844C-A3AB-FFC5-2B6D2CEC1F0A}"/>
              </a:ext>
            </a:extLst>
          </p:cNvPr>
          <p:cNvSpPr/>
          <p:nvPr/>
        </p:nvSpPr>
        <p:spPr>
          <a:xfrm>
            <a:off x="5896982" y="6142388"/>
            <a:ext cx="70403" cy="84571"/>
          </a:xfrm>
          <a:prstGeom prst="flowChartConnector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67D48DDB-699F-C775-6957-76F9A818CE5B}"/>
              </a:ext>
            </a:extLst>
          </p:cNvPr>
          <p:cNvSpPr/>
          <p:nvPr/>
        </p:nvSpPr>
        <p:spPr>
          <a:xfrm>
            <a:off x="5887646" y="6331144"/>
            <a:ext cx="70403" cy="84571"/>
          </a:xfrm>
          <a:prstGeom prst="flowChartConnector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B5543A7-2DDC-97DA-D5C8-038BA49F55BF}"/>
              </a:ext>
            </a:extLst>
          </p:cNvPr>
          <p:cNvSpPr/>
          <p:nvPr/>
        </p:nvSpPr>
        <p:spPr>
          <a:xfrm>
            <a:off x="4801274" y="5527019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9096485-233F-CC05-83AC-2C5416B99707}"/>
              </a:ext>
            </a:extLst>
          </p:cNvPr>
          <p:cNvCxnSpPr>
            <a:cxnSpLocks/>
          </p:cNvCxnSpPr>
          <p:nvPr/>
        </p:nvCxnSpPr>
        <p:spPr>
          <a:xfrm flipH="1">
            <a:off x="5090854" y="5052825"/>
            <a:ext cx="856506" cy="2087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A4113A39-C8F1-3894-9965-6C823DD102E1}"/>
              </a:ext>
            </a:extLst>
          </p:cNvPr>
          <p:cNvSpPr txBox="1"/>
          <p:nvPr/>
        </p:nvSpPr>
        <p:spPr>
          <a:xfrm>
            <a:off x="5722592" y="4821367"/>
            <a:ext cx="1261548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 err="1">
                <a:latin typeface="Garamond"/>
                <a:cs typeface="Arial"/>
              </a:rPr>
              <a:t>Fiber</a:t>
            </a:r>
            <a:r>
              <a:rPr lang="fr-FR" sz="1350">
                <a:latin typeface="Garamond"/>
                <a:cs typeface="Arial"/>
              </a:rPr>
              <a:t> </a:t>
            </a:r>
            <a:r>
              <a:rPr lang="fr-FR" sz="1350" err="1">
                <a:latin typeface="Garamond"/>
                <a:cs typeface="Arial"/>
              </a:rPr>
              <a:t>patrol</a:t>
            </a:r>
            <a:r>
              <a:rPr lang="fr-FR" sz="1350">
                <a:latin typeface="Garamond"/>
                <a:cs typeface="Arial"/>
              </a:rPr>
              <a:t> radius</a:t>
            </a:r>
            <a:endParaRPr lang="fr-FR" sz="1350">
              <a:cs typeface="Calibri"/>
            </a:endParaRPr>
          </a:p>
        </p:txBody>
      </p:sp>
      <p:pic>
        <p:nvPicPr>
          <p:cNvPr id="4" name="Image 3" descr="Une image contenant texte, diagramme, capture d’écran&#10;&#10;Description générée automatiquement">
            <a:extLst>
              <a:ext uri="{FF2B5EF4-FFF2-40B4-BE49-F238E27FC236}">
                <a16:creationId xmlns:a16="http://schemas.microsoft.com/office/drawing/2014/main" id="{F3677536-0892-EA75-6C80-E5A2A65616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0" t="38340"/>
          <a:stretch/>
        </p:blipFill>
        <p:spPr>
          <a:xfrm>
            <a:off x="5945507" y="688852"/>
            <a:ext cx="2979463" cy="1835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1CFA73-75FE-10C1-2F66-03CA9238B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79236549-36C0-ECC4-570C-184BD9549D72}"/>
              </a:ext>
            </a:extLst>
          </p:cNvPr>
          <p:cNvSpPr txBox="1"/>
          <p:nvPr/>
        </p:nvSpPr>
        <p:spPr>
          <a:xfrm>
            <a:off x="2739108" y="59984"/>
            <a:ext cx="6173772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latin typeface="Garamond"/>
              </a:rPr>
              <a:t>Main </a:t>
            </a:r>
            <a:r>
              <a:rPr lang="fr-FR" sz="2800" b="1" err="1">
                <a:latin typeface="Garamond"/>
              </a:rPr>
              <a:t>observational</a:t>
            </a:r>
            <a:r>
              <a:rPr lang="fr-FR" sz="2800" b="1">
                <a:latin typeface="Garamond"/>
              </a:rPr>
              <a:t> </a:t>
            </a:r>
            <a:r>
              <a:rPr lang="fr-FR" sz="2800" b="1" err="1">
                <a:latin typeface="Garamond"/>
              </a:rPr>
              <a:t>systematic</a:t>
            </a:r>
            <a:r>
              <a:rPr lang="fr-FR" sz="2800" b="1">
                <a:latin typeface="Garamond"/>
              </a:rPr>
              <a:t> sources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49639-C7F1-6DE5-B637-34952259603E}"/>
              </a:ext>
            </a:extLst>
          </p:cNvPr>
          <p:cNvSpPr txBox="1"/>
          <p:nvPr/>
        </p:nvSpPr>
        <p:spPr>
          <a:xfrm>
            <a:off x="0" y="1101911"/>
            <a:ext cx="5523966" cy="1010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75"/>
              </a:lnSpc>
            </a:pPr>
            <a:r>
              <a:rPr lang="en-US" sz="1500" b="1">
                <a:latin typeface="Garamond"/>
              </a:rPr>
              <a:t>Systematic </a:t>
            </a:r>
            <a:r>
              <a:rPr lang="fr-FR" sz="1500" b="1" err="1">
                <a:latin typeface="Garamond"/>
              </a:rPr>
              <a:t>errors</a:t>
            </a:r>
            <a:r>
              <a:rPr lang="fr-FR" sz="1500" b="1">
                <a:latin typeface="Garamond"/>
              </a:rPr>
              <a:t> </a:t>
            </a:r>
            <a:r>
              <a:rPr lang="fr-FR" sz="1500" b="1" err="1">
                <a:latin typeface="Garamond"/>
              </a:rPr>
              <a:t>from</a:t>
            </a:r>
            <a:r>
              <a:rPr lang="fr-FR" sz="1500" b="1">
                <a:latin typeface="Garamond"/>
              </a:rPr>
              <a:t> the </a:t>
            </a:r>
            <a:r>
              <a:rPr lang="fr-FR" sz="1500" b="1" err="1">
                <a:latin typeface="Garamond"/>
              </a:rPr>
              <a:t>target</a:t>
            </a:r>
            <a:r>
              <a:rPr lang="fr-FR" sz="1500" b="1">
                <a:latin typeface="Garamond"/>
              </a:rPr>
              <a:t> </a:t>
            </a:r>
            <a:r>
              <a:rPr lang="fr-FR" sz="1500" b="1" err="1">
                <a:latin typeface="Garamond"/>
              </a:rPr>
              <a:t>selection</a:t>
            </a:r>
            <a:r>
              <a:rPr lang="fr-FR" sz="1500">
                <a:latin typeface="Garamond"/>
              </a:rPr>
              <a:t> (</a:t>
            </a:r>
            <a:r>
              <a:rPr lang="fr-FR" sz="1500" err="1">
                <a:latin typeface="Garamond"/>
              </a:rPr>
              <a:t>imaging</a:t>
            </a:r>
            <a:r>
              <a:rPr lang="fr-FR" sz="1500">
                <a:latin typeface="Garamond"/>
              </a:rPr>
              <a:t> </a:t>
            </a:r>
            <a:r>
              <a:rPr lang="fr-FR" sz="1500" err="1">
                <a:latin typeface="Garamond"/>
              </a:rPr>
              <a:t>systematics</a:t>
            </a:r>
            <a:r>
              <a:rPr lang="fr-FR" sz="1500">
                <a:latin typeface="Garamond"/>
              </a:rPr>
              <a:t>):</a:t>
            </a:r>
            <a:r>
              <a:rPr lang="en-US" sz="1500">
                <a:latin typeface="Garamond"/>
              </a:rPr>
              <a:t>​</a:t>
            </a:r>
            <a:endParaRPr lang="en-US"/>
          </a:p>
          <a:p>
            <a:pPr marL="556895" lvl="1" indent="-213995">
              <a:lnSpc>
                <a:spcPts val="2475"/>
              </a:lnSpc>
              <a:buFont typeface="Calibri,Sans-Serif"/>
              <a:buChar char="-"/>
            </a:pPr>
            <a:r>
              <a:rPr lang="en-US" sz="1500">
                <a:latin typeface="Garamond"/>
                <a:cs typeface="Arial"/>
              </a:rPr>
              <a:t>Target density variations due to p</a:t>
            </a:r>
            <a:r>
              <a:rPr lang="fr-FR" sz="1500" err="1">
                <a:latin typeface="Garamond"/>
                <a:cs typeface="Arial"/>
              </a:rPr>
              <a:t>hotometric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properties</a:t>
            </a:r>
            <a:r>
              <a:rPr lang="en-US" sz="1500">
                <a:latin typeface="Garamond"/>
                <a:cs typeface="Arial"/>
              </a:rPr>
              <a:t> </a:t>
            </a:r>
          </a:p>
          <a:p>
            <a:endParaRPr lang="en-US">
              <a:latin typeface="Aptos" panose="020B0004020202020204"/>
              <a:cs typeface="Arial"/>
            </a:endParaRPr>
          </a:p>
        </p:txBody>
      </p:sp>
      <p:pic>
        <p:nvPicPr>
          <p:cNvPr id="2" name="Picture 1" descr="Une image contenant texte, cercle, Police&#10;&#10;Description générée automatiquement">
            <a:extLst>
              <a:ext uri="{FF2B5EF4-FFF2-40B4-BE49-F238E27FC236}">
                <a16:creationId xmlns:a16="http://schemas.microsoft.com/office/drawing/2014/main" id="{A958EA24-6266-A6EF-E449-67A3F482E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95" y="5406331"/>
            <a:ext cx="1324889" cy="1206544"/>
          </a:xfrm>
          <a:prstGeom prst="rect">
            <a:avLst/>
          </a:prstGeom>
        </p:spPr>
      </p:pic>
      <p:sp>
        <p:nvSpPr>
          <p:cNvPr id="3" name="Ellipse 29">
            <a:extLst>
              <a:ext uri="{FF2B5EF4-FFF2-40B4-BE49-F238E27FC236}">
                <a16:creationId xmlns:a16="http://schemas.microsoft.com/office/drawing/2014/main" id="{D7BE434C-9291-58EF-67EE-EC1C3386B47C}"/>
              </a:ext>
            </a:extLst>
          </p:cNvPr>
          <p:cNvSpPr/>
          <p:nvPr/>
        </p:nvSpPr>
        <p:spPr>
          <a:xfrm>
            <a:off x="4118605" y="5671068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Ellipse 29">
            <a:extLst>
              <a:ext uri="{FF2B5EF4-FFF2-40B4-BE49-F238E27FC236}">
                <a16:creationId xmlns:a16="http://schemas.microsoft.com/office/drawing/2014/main" id="{970EE835-7BF1-160E-9FE7-AF04279949D2}"/>
              </a:ext>
            </a:extLst>
          </p:cNvPr>
          <p:cNvSpPr/>
          <p:nvPr/>
        </p:nvSpPr>
        <p:spPr>
          <a:xfrm>
            <a:off x="3623827" y="5151238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Ellipse 29">
            <a:extLst>
              <a:ext uri="{FF2B5EF4-FFF2-40B4-BE49-F238E27FC236}">
                <a16:creationId xmlns:a16="http://schemas.microsoft.com/office/drawing/2014/main" id="{B028167B-CDE0-7279-FD8E-A2982DFFB5CF}"/>
              </a:ext>
            </a:extLst>
          </p:cNvPr>
          <p:cNvSpPr/>
          <p:nvPr/>
        </p:nvSpPr>
        <p:spPr>
          <a:xfrm>
            <a:off x="4306495" y="5025977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Ellipse 29">
            <a:extLst>
              <a:ext uri="{FF2B5EF4-FFF2-40B4-BE49-F238E27FC236}">
                <a16:creationId xmlns:a16="http://schemas.microsoft.com/office/drawing/2014/main" id="{3E8F3007-00A8-18BD-2FBB-B2BE5FA98BBD}"/>
              </a:ext>
            </a:extLst>
          </p:cNvPr>
          <p:cNvSpPr/>
          <p:nvPr/>
        </p:nvSpPr>
        <p:spPr>
          <a:xfrm>
            <a:off x="3410884" y="5821380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Ellipse 29">
            <a:extLst>
              <a:ext uri="{FF2B5EF4-FFF2-40B4-BE49-F238E27FC236}">
                <a16:creationId xmlns:a16="http://schemas.microsoft.com/office/drawing/2014/main" id="{909F8393-2031-72C9-6667-21B72B845087}"/>
              </a:ext>
            </a:extLst>
          </p:cNvPr>
          <p:cNvSpPr/>
          <p:nvPr/>
        </p:nvSpPr>
        <p:spPr>
          <a:xfrm>
            <a:off x="2934895" y="5289023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1" name="Image 1" descr="Une image contenant ligne,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ECE593D7-C724-82D2-F359-66765EE49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5258" y="2639704"/>
            <a:ext cx="1858917" cy="1960886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D86B7FD6-023E-7829-64D7-2FC001961FD7}"/>
              </a:ext>
            </a:extLst>
          </p:cNvPr>
          <p:cNvSpPr txBox="1"/>
          <p:nvPr/>
        </p:nvSpPr>
        <p:spPr>
          <a:xfrm rot="16200000">
            <a:off x="4015151" y="3289126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Garamond"/>
              </a:rPr>
              <a:t>z estimated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9" name="ZoneTexte 17">
            <a:extLst>
              <a:ext uri="{FF2B5EF4-FFF2-40B4-BE49-F238E27FC236}">
                <a16:creationId xmlns:a16="http://schemas.microsoft.com/office/drawing/2014/main" id="{6F7A28CB-FF82-6E4F-7DCA-86351172B9C1}"/>
              </a:ext>
            </a:extLst>
          </p:cNvPr>
          <p:cNvSpPr txBox="1"/>
          <p:nvPr/>
        </p:nvSpPr>
        <p:spPr>
          <a:xfrm>
            <a:off x="5132962" y="4498689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Garamond"/>
              </a:rPr>
              <a:t>z true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3" name="ZoneTexte 20">
            <a:extLst>
              <a:ext uri="{FF2B5EF4-FFF2-40B4-BE49-F238E27FC236}">
                <a16:creationId xmlns:a16="http://schemas.microsoft.com/office/drawing/2014/main" id="{D5227F5A-8EAA-90FC-1E0C-415E484808CE}"/>
              </a:ext>
            </a:extLst>
          </p:cNvPr>
          <p:cNvSpPr txBox="1"/>
          <p:nvPr/>
        </p:nvSpPr>
        <p:spPr>
          <a:xfrm>
            <a:off x="3743972" y="2540798"/>
            <a:ext cx="1185550" cy="48474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>
                <a:latin typeface="Garamond"/>
              </a:rPr>
              <a:t>[OII] line confusion</a:t>
            </a:r>
            <a:endParaRPr lang="fr-FR" sz="1350">
              <a:latin typeface="Garamond"/>
            </a:endParaRPr>
          </a:p>
        </p:txBody>
      </p:sp>
      <p:cxnSp>
        <p:nvCxnSpPr>
          <p:cNvPr id="36" name="Connecteur droit avec flèche 21">
            <a:extLst>
              <a:ext uri="{FF2B5EF4-FFF2-40B4-BE49-F238E27FC236}">
                <a16:creationId xmlns:a16="http://schemas.microsoft.com/office/drawing/2014/main" id="{97A63BE1-9C7B-F8CD-791E-95992C532252}"/>
              </a:ext>
            </a:extLst>
          </p:cNvPr>
          <p:cNvCxnSpPr/>
          <p:nvPr/>
        </p:nvCxnSpPr>
        <p:spPr>
          <a:xfrm>
            <a:off x="4740553" y="2804905"/>
            <a:ext cx="368764" cy="4063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12">
            <a:extLst>
              <a:ext uri="{FF2B5EF4-FFF2-40B4-BE49-F238E27FC236}">
                <a16:creationId xmlns:a16="http://schemas.microsoft.com/office/drawing/2014/main" id="{77E18CCA-DD27-8CDB-8E5C-515BE325BE0D}"/>
              </a:ext>
            </a:extLst>
          </p:cNvPr>
          <p:cNvSpPr txBox="1"/>
          <p:nvPr/>
        </p:nvSpPr>
        <p:spPr>
          <a:xfrm>
            <a:off x="114939" y="2666750"/>
            <a:ext cx="1693431" cy="4457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</a:rPr>
              <a:t>Yu et al. 2024</a:t>
            </a:r>
          </a:p>
          <a:p>
            <a:r>
              <a:rPr lang="en-US" sz="1200" i="1">
                <a:latin typeface="Book Antiqua"/>
              </a:rPr>
              <a:t>Krolewski et al. 2024</a:t>
            </a:r>
            <a:endParaRPr lang="en-US" sz="1350">
              <a:cs typeface="Calibri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CD28C3D-3CF2-18B7-BD85-4AE753A529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349" y="2637315"/>
            <a:ext cx="2305050" cy="1971675"/>
          </a:xfrm>
          <a:prstGeom prst="rect">
            <a:avLst/>
          </a:prstGeom>
        </p:spPr>
      </p:pic>
      <p:sp>
        <p:nvSpPr>
          <p:cNvPr id="42" name="ZoneTexte 16">
            <a:extLst>
              <a:ext uri="{FF2B5EF4-FFF2-40B4-BE49-F238E27FC236}">
                <a16:creationId xmlns:a16="http://schemas.microsoft.com/office/drawing/2014/main" id="{858BF414-6071-0A37-FE3C-27AA76DDEC1A}"/>
              </a:ext>
            </a:extLst>
          </p:cNvPr>
          <p:cNvSpPr txBox="1"/>
          <p:nvPr/>
        </p:nvSpPr>
        <p:spPr>
          <a:xfrm rot="16200000">
            <a:off x="8048531" y="3542777"/>
            <a:ext cx="1876298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Garamond"/>
              </a:rPr>
              <a:t>Spectroscopic </a:t>
            </a:r>
            <a:r>
              <a:rPr lang="en-US" sz="1200" b="1" err="1">
                <a:latin typeface="Garamond"/>
              </a:rPr>
              <a:t>succes</a:t>
            </a:r>
            <a:r>
              <a:rPr lang="en-US" sz="1200" b="1">
                <a:latin typeface="Garamond"/>
              </a:rPr>
              <a:t> rate</a:t>
            </a:r>
            <a:endParaRPr lang="en-US"/>
          </a:p>
        </p:txBody>
      </p:sp>
      <p:cxnSp>
        <p:nvCxnSpPr>
          <p:cNvPr id="44" name="Connecteur droit avec flèche 31">
            <a:extLst>
              <a:ext uri="{FF2B5EF4-FFF2-40B4-BE49-F238E27FC236}">
                <a16:creationId xmlns:a16="http://schemas.microsoft.com/office/drawing/2014/main" id="{A721D39E-A255-7BC7-FFEF-6BF8FA5ED19E}"/>
              </a:ext>
            </a:extLst>
          </p:cNvPr>
          <p:cNvCxnSpPr>
            <a:cxnSpLocks/>
          </p:cNvCxnSpPr>
          <p:nvPr/>
        </p:nvCxnSpPr>
        <p:spPr>
          <a:xfrm>
            <a:off x="6849233" y="5046562"/>
            <a:ext cx="1016135" cy="4717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2">
            <a:extLst>
              <a:ext uri="{FF2B5EF4-FFF2-40B4-BE49-F238E27FC236}">
                <a16:creationId xmlns:a16="http://schemas.microsoft.com/office/drawing/2014/main" id="{E0277F17-C9E7-8ADA-F75D-24C633864464}"/>
              </a:ext>
            </a:extLst>
          </p:cNvPr>
          <p:cNvSpPr txBox="1"/>
          <p:nvPr/>
        </p:nvSpPr>
        <p:spPr>
          <a:xfrm>
            <a:off x="157214" y="6499232"/>
            <a:ext cx="16934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</a:rPr>
              <a:t>Pinon et al 2024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D356DE-5A79-6645-BD98-6EBF1B90F509}"/>
              </a:ext>
            </a:extLst>
          </p:cNvPr>
          <p:cNvSpPr txBox="1"/>
          <p:nvPr/>
        </p:nvSpPr>
        <p:spPr>
          <a:xfrm>
            <a:off x="7621605" y="498994"/>
            <a:ext cx="1670539" cy="3273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80"/>
              </a:lnSpc>
            </a:pPr>
            <a:r>
              <a:rPr lang="en-US" sz="1200" i="1" err="1">
                <a:latin typeface="Book Antiqua"/>
              </a:rPr>
              <a:t>Chaussidon</a:t>
            </a:r>
            <a:r>
              <a:rPr lang="en-US" sz="1200" i="1">
                <a:latin typeface="Book Antiqua"/>
              </a:rPr>
              <a:t> et al 2022</a:t>
            </a:r>
            <a:endParaRPr lang="en-US" sz="1200">
              <a:latin typeface="Book Antiqua"/>
            </a:endParaRPr>
          </a:p>
        </p:txBody>
      </p:sp>
      <p:sp>
        <p:nvSpPr>
          <p:cNvPr id="50" name="ZoneTexte 21">
            <a:extLst>
              <a:ext uri="{FF2B5EF4-FFF2-40B4-BE49-F238E27FC236}">
                <a16:creationId xmlns:a16="http://schemas.microsoft.com/office/drawing/2014/main" id="{1DC128B2-BB59-3BEE-EB80-5E6B6A6A413E}"/>
              </a:ext>
            </a:extLst>
          </p:cNvPr>
          <p:cNvSpPr txBox="1"/>
          <p:nvPr/>
        </p:nvSpPr>
        <p:spPr>
          <a:xfrm>
            <a:off x="8038799" y="6180928"/>
            <a:ext cx="1256540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>
                <a:latin typeface="Garamond"/>
                <a:cs typeface="Calibri"/>
              </a:rPr>
              <a:t>Y1 FA </a:t>
            </a:r>
            <a:r>
              <a:rPr lang="fr-FR" sz="1400" b="1" err="1">
                <a:latin typeface="Garamond"/>
                <a:cs typeface="Calibri"/>
              </a:rPr>
              <a:t>mocks</a:t>
            </a:r>
            <a:endParaRPr lang="fr-FR" sz="1400" err="1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C89907EC-98FF-E9B3-34DE-3A892AE6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18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442316-3D10-D03D-FD73-8659A6C609FF}"/>
              </a:ext>
            </a:extLst>
          </p:cNvPr>
          <p:cNvSpPr txBox="1"/>
          <p:nvPr/>
        </p:nvSpPr>
        <p:spPr>
          <a:xfrm>
            <a:off x="2858023" y="500282"/>
            <a:ext cx="2029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>
                <a:latin typeface="Garamond"/>
                <a:hlinkClick r:id="rId9"/>
              </a:rPr>
              <a:t>arxiv: 2411.12020v1</a:t>
            </a:r>
            <a:endParaRPr lang="en-US" u="sng">
              <a:latin typeface="Garamond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C7F850-F6D7-4060-12D0-4936381262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182511"/>
            <a:ext cx="9144000" cy="449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84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2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EE20156F-5955-87C0-7ADF-0BE243650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374" y="3853699"/>
            <a:ext cx="4016761" cy="2716829"/>
          </a:xfrm>
          <a:prstGeom prst="rect">
            <a:avLst/>
          </a:prstGeom>
        </p:spPr>
      </p:pic>
      <p:sp>
        <p:nvSpPr>
          <p:cNvPr id="73" name="Google Shape;73;p14"/>
          <p:cNvSpPr txBox="1"/>
          <p:nvPr/>
        </p:nvSpPr>
        <p:spPr>
          <a:xfrm>
            <a:off x="2749726" y="118808"/>
            <a:ext cx="6397815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Full-shape &amp; BAO in a Nutshell</a:t>
            </a:r>
            <a:endParaRPr lang="en-US" sz="32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544647" y="641080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50D1E1-3495-9784-65A0-37AABB071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pic>
        <p:nvPicPr>
          <p:cNvPr id="4" name="Image 25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8FEFC5D6-91C9-AAB1-A813-0004DE757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0" y="3797507"/>
            <a:ext cx="3895268" cy="3000341"/>
          </a:xfrm>
          <a:prstGeom prst="rect">
            <a:avLst/>
          </a:prstGeom>
        </p:spPr>
      </p:pic>
      <p:grpSp>
        <p:nvGrpSpPr>
          <p:cNvPr id="5" name="Groupe 1">
            <a:extLst>
              <a:ext uri="{FF2B5EF4-FFF2-40B4-BE49-F238E27FC236}">
                <a16:creationId xmlns:a16="http://schemas.microsoft.com/office/drawing/2014/main" id="{BFAB54C0-DBA4-8FA1-DA53-ED7905B80D3F}"/>
              </a:ext>
            </a:extLst>
          </p:cNvPr>
          <p:cNvGrpSpPr/>
          <p:nvPr/>
        </p:nvGrpSpPr>
        <p:grpSpPr>
          <a:xfrm>
            <a:off x="574113" y="5899103"/>
            <a:ext cx="3434580" cy="325464"/>
            <a:chOff x="-195908" y="3637159"/>
            <a:chExt cx="4838227" cy="446645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EB34D3C9-39DA-5804-D4D7-4CDF3ECB2A13}"/>
                </a:ext>
              </a:extLst>
            </p:cNvPr>
            <p:cNvCxnSpPr/>
            <p:nvPr/>
          </p:nvCxnSpPr>
          <p:spPr>
            <a:xfrm flipV="1">
              <a:off x="1724356" y="3637159"/>
              <a:ext cx="156858" cy="184483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53825DE-6618-5A46-E630-A2674FC5DE60}"/>
                </a:ext>
              </a:extLst>
            </p:cNvPr>
            <p:cNvSpPr txBox="1"/>
            <p:nvPr/>
          </p:nvSpPr>
          <p:spPr>
            <a:xfrm>
              <a:off x="-195908" y="3745250"/>
              <a:ext cx="4838227" cy="338554"/>
            </a:xfrm>
            <a:prstGeom prst="rect">
              <a:avLst/>
            </a:prstGeom>
            <a:noFill/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fr-FR"/>
              </a:defPPr>
              <a:lvl1pPr marL="0" marR="0" lvl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L="342900" marR="0" lvl="1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L="685800" marR="0" lvl="2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L="1028700" marR="0" lvl="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L="1371600" marR="0" lvl="4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L="1714500" marR="0" lvl="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L="2057400" marR="0" lvl="6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L="2400300" marR="0" lvl="7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L="2743200" marR="0" lvl="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Garamond"/>
                </a:rPr>
                <a:t>uniform distribution</a:t>
              </a:r>
              <a:endParaRPr lang="fr-FR" sz="120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Calibri"/>
              </a:endParaRPr>
            </a:p>
          </p:txBody>
        </p:sp>
      </p:grpSp>
      <p:sp>
        <p:nvSpPr>
          <p:cNvPr id="8" name="ZoneTexte 17">
            <a:extLst>
              <a:ext uri="{FF2B5EF4-FFF2-40B4-BE49-F238E27FC236}">
                <a16:creationId xmlns:a16="http://schemas.microsoft.com/office/drawing/2014/main" id="{0E7402AE-8B32-DCD9-3770-F81AA47EF4ED}"/>
              </a:ext>
            </a:extLst>
          </p:cNvPr>
          <p:cNvSpPr txBox="1"/>
          <p:nvPr/>
        </p:nvSpPr>
        <p:spPr>
          <a:xfrm>
            <a:off x="6421998" y="3542612"/>
            <a:ext cx="1674017" cy="315471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0" marR="0" lvl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marR="0" lvl="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685800" marR="0" lvl="2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028700" marR="0" lvl="3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371600" marR="0" lvl="4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714500" marR="0" lvl="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057400" marR="0" lvl="6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400300" marR="0" lvl="7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743200" marR="0" lvl="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600">
                <a:latin typeface="Garamond"/>
              </a:rPr>
              <a:t>Power spectrum</a:t>
            </a:r>
            <a:endParaRPr lang="fr-FR" sz="1600"/>
          </a:p>
        </p:txBody>
      </p:sp>
      <p:cxnSp>
        <p:nvCxnSpPr>
          <p:cNvPr id="9" name="Connecteur droit avec flèche 3">
            <a:extLst>
              <a:ext uri="{FF2B5EF4-FFF2-40B4-BE49-F238E27FC236}">
                <a16:creationId xmlns:a16="http://schemas.microsoft.com/office/drawing/2014/main" id="{3C961AD0-C199-1E67-97EA-99DF52A20E7E}"/>
              </a:ext>
            </a:extLst>
          </p:cNvPr>
          <p:cNvCxnSpPr>
            <a:cxnSpLocks/>
          </p:cNvCxnSpPr>
          <p:nvPr/>
        </p:nvCxnSpPr>
        <p:spPr>
          <a:xfrm flipV="1">
            <a:off x="1785662" y="5050989"/>
            <a:ext cx="348095" cy="334666"/>
          </a:xfrm>
          <a:prstGeom prst="straightConnector1">
            <a:avLst/>
          </a:prstGeom>
          <a:ln w="57150">
            <a:solidFill>
              <a:schemeClr val="accent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DESI Slice">
            <a:extLst>
              <a:ext uri="{FF2B5EF4-FFF2-40B4-BE49-F238E27FC236}">
                <a16:creationId xmlns:a16="http://schemas.microsoft.com/office/drawing/2014/main" id="{381D833C-19C1-0A6D-CB04-DBF7FE2C0F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653" t="746" r="1849" b="11077"/>
          <a:stretch>
            <a:fillRect/>
          </a:stretch>
        </p:blipFill>
        <p:spPr>
          <a:xfrm>
            <a:off x="254918" y="1028776"/>
            <a:ext cx="3598114" cy="2509296"/>
          </a:xfrm>
          <a:prstGeom prst="rect">
            <a:avLst/>
          </a:prstGeom>
        </p:spPr>
      </p:pic>
      <p:cxnSp>
        <p:nvCxnSpPr>
          <p:cNvPr id="20" name="Connecteur droit avec flèche 7">
            <a:extLst>
              <a:ext uri="{FF2B5EF4-FFF2-40B4-BE49-F238E27FC236}">
                <a16:creationId xmlns:a16="http://schemas.microsoft.com/office/drawing/2014/main" id="{72237DAD-6300-F410-E279-ED53E7D89A29}"/>
              </a:ext>
            </a:extLst>
          </p:cNvPr>
          <p:cNvCxnSpPr>
            <a:cxnSpLocks/>
          </p:cNvCxnSpPr>
          <p:nvPr/>
        </p:nvCxnSpPr>
        <p:spPr>
          <a:xfrm flipV="1">
            <a:off x="6973807" y="4355956"/>
            <a:ext cx="3039" cy="1019746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7">
            <a:extLst>
              <a:ext uri="{FF2B5EF4-FFF2-40B4-BE49-F238E27FC236}">
                <a16:creationId xmlns:a16="http://schemas.microsoft.com/office/drawing/2014/main" id="{A16E330F-243D-8F14-7ACF-72AA2AE7C262}"/>
              </a:ext>
            </a:extLst>
          </p:cNvPr>
          <p:cNvCxnSpPr>
            <a:cxnSpLocks/>
          </p:cNvCxnSpPr>
          <p:nvPr/>
        </p:nvCxnSpPr>
        <p:spPr>
          <a:xfrm flipV="1">
            <a:off x="6420353" y="4845238"/>
            <a:ext cx="1093901" cy="9094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44E4D0C-D29A-847C-8538-F1B4F464BDA0}"/>
              </a:ext>
            </a:extLst>
          </p:cNvPr>
          <p:cNvSpPr txBox="1"/>
          <p:nvPr/>
        </p:nvSpPr>
        <p:spPr>
          <a:xfrm>
            <a:off x="3834063" y="842211"/>
            <a:ext cx="5261810" cy="8712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120"/>
              </a:lnSpc>
            </a:pPr>
            <a:r>
              <a:rPr lang="fr-FR" sz="2400">
                <a:latin typeface="Garamond"/>
              </a:rPr>
              <a:t>From the galaxy distribution we can compute field statistics like 2PCF</a:t>
            </a:r>
            <a:r>
              <a:rPr lang="en-US" sz="2400">
                <a:latin typeface="Garamond"/>
              </a:rPr>
              <a:t>​</a:t>
            </a:r>
          </a:p>
        </p:txBody>
      </p:sp>
      <p:sp>
        <p:nvSpPr>
          <p:cNvPr id="25" name="ZoneTexte 17">
            <a:extLst>
              <a:ext uri="{FF2B5EF4-FFF2-40B4-BE49-F238E27FC236}">
                <a16:creationId xmlns:a16="http://schemas.microsoft.com/office/drawing/2014/main" id="{89A0E591-4781-460C-60B0-E166EC017DFE}"/>
              </a:ext>
            </a:extLst>
          </p:cNvPr>
          <p:cNvSpPr txBox="1"/>
          <p:nvPr/>
        </p:nvSpPr>
        <p:spPr>
          <a:xfrm>
            <a:off x="574651" y="3566674"/>
            <a:ext cx="3278226" cy="315471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0" marR="0" lvl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marR="0" lvl="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685800" marR="0" lvl="2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028700" marR="0" lvl="3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371600" marR="0" lvl="4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714500" marR="0" lvl="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057400" marR="0" lvl="6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400300" marR="0" lvl="7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743200" marR="0" lvl="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600">
                <a:latin typeface="Garamond"/>
              </a:rPr>
              <a:t>Two-point correlation function (2PCF)</a:t>
            </a:r>
            <a:endParaRPr lang="en-US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909219-3E47-DD3C-60AF-B3C100F5E565}"/>
              </a:ext>
            </a:extLst>
          </p:cNvPr>
          <p:cNvSpPr txBox="1"/>
          <p:nvPr/>
        </p:nvSpPr>
        <p:spPr>
          <a:xfrm>
            <a:off x="4010526" y="1740567"/>
            <a:ext cx="5550567" cy="8672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120"/>
              </a:lnSpc>
            </a:pPr>
            <a:r>
              <a:rPr lang="fr-FR" sz="2200" b="1" dirty="0" err="1">
                <a:latin typeface="Garamond"/>
              </a:rPr>
              <a:t>Baryonic</a:t>
            </a:r>
            <a:r>
              <a:rPr lang="fr-FR" sz="2200" b="1" dirty="0">
                <a:latin typeface="Garamond"/>
              </a:rPr>
              <a:t> </a:t>
            </a:r>
            <a:r>
              <a:rPr lang="fr-FR" sz="2200" b="1" dirty="0" err="1">
                <a:latin typeface="Garamond"/>
              </a:rPr>
              <a:t>acoustic</a:t>
            </a:r>
            <a:r>
              <a:rPr lang="fr-FR" sz="2200" b="1" dirty="0">
                <a:latin typeface="Garamond"/>
              </a:rPr>
              <a:t> oscillations (BAO): </a:t>
            </a:r>
          </a:p>
          <a:p>
            <a:pPr marL="342900" indent="-342900">
              <a:lnSpc>
                <a:spcPts val="3120"/>
              </a:lnSpc>
              <a:buFont typeface="Calibri"/>
              <a:buChar char="-"/>
            </a:pPr>
            <a:r>
              <a:rPr lang="fr-FR" sz="2000" err="1">
                <a:latin typeface="Garamond"/>
              </a:rPr>
              <a:t>Measure</a:t>
            </a:r>
            <a:r>
              <a:rPr lang="fr-FR" sz="2000">
                <a:latin typeface="Garamond"/>
              </a:rPr>
              <a:t> the position of the </a:t>
            </a:r>
            <a:r>
              <a:rPr lang="fr-FR" sz="2000" err="1">
                <a:latin typeface="Garamond"/>
              </a:rPr>
              <a:t>peak</a:t>
            </a:r>
            <a:r>
              <a:rPr lang="fr-FR" sz="2000">
                <a:latin typeface="Garamond"/>
              </a:rPr>
              <a:t>/</a:t>
            </a:r>
            <a:r>
              <a:rPr lang="fr-FR" sz="2000" err="1">
                <a:latin typeface="Garamond"/>
              </a:rPr>
              <a:t>wiggles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5A7F87-4B96-01B2-0451-DCB3EE9D8F3D}"/>
              </a:ext>
            </a:extLst>
          </p:cNvPr>
          <p:cNvSpPr txBox="1"/>
          <p:nvPr/>
        </p:nvSpPr>
        <p:spPr>
          <a:xfrm>
            <a:off x="4010524" y="2582777"/>
            <a:ext cx="4652210" cy="8600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120"/>
              </a:lnSpc>
            </a:pPr>
            <a:r>
              <a:rPr lang="fr-FR" sz="2200" b="1">
                <a:latin typeface="Garamond"/>
              </a:rPr>
              <a:t>Redshift </a:t>
            </a:r>
            <a:r>
              <a:rPr lang="fr-FR" sz="2200" b="1" err="1">
                <a:latin typeface="Garamond"/>
              </a:rPr>
              <a:t>space</a:t>
            </a:r>
            <a:r>
              <a:rPr lang="fr-FR" sz="2200" b="1">
                <a:latin typeface="Garamond"/>
              </a:rPr>
              <a:t> </a:t>
            </a:r>
            <a:r>
              <a:rPr lang="fr-FR" sz="2200" b="1" err="1">
                <a:latin typeface="Garamond"/>
              </a:rPr>
              <a:t>distortions</a:t>
            </a:r>
            <a:r>
              <a:rPr lang="fr-FR" sz="2200" b="1">
                <a:latin typeface="Garamond"/>
              </a:rPr>
              <a:t>:</a:t>
            </a:r>
          </a:p>
          <a:p>
            <a:pPr marL="342900" indent="-342900">
              <a:lnSpc>
                <a:spcPts val="3120"/>
              </a:lnSpc>
              <a:buFont typeface="Calibri"/>
              <a:buChar char="-"/>
            </a:pPr>
            <a:r>
              <a:rPr lang="fr-FR" sz="2000">
                <a:latin typeface="Garamond"/>
              </a:rPr>
              <a:t>Shape of the 2PCF</a:t>
            </a:r>
          </a:p>
        </p:txBody>
      </p:sp>
      <p:cxnSp>
        <p:nvCxnSpPr>
          <p:cNvPr id="28" name="Connecteur droit avec flèche 3">
            <a:extLst>
              <a:ext uri="{FF2B5EF4-FFF2-40B4-BE49-F238E27FC236}">
                <a16:creationId xmlns:a16="http://schemas.microsoft.com/office/drawing/2014/main" id="{ECF279FD-21F5-9A7F-1331-744CEE99A6F1}"/>
              </a:ext>
            </a:extLst>
          </p:cNvPr>
          <p:cNvCxnSpPr>
            <a:cxnSpLocks/>
          </p:cNvCxnSpPr>
          <p:nvPr/>
        </p:nvCxnSpPr>
        <p:spPr>
          <a:xfrm flipH="1">
            <a:off x="1484051" y="3187886"/>
            <a:ext cx="678599" cy="1012871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3">
            <a:extLst>
              <a:ext uri="{FF2B5EF4-FFF2-40B4-BE49-F238E27FC236}">
                <a16:creationId xmlns:a16="http://schemas.microsoft.com/office/drawing/2014/main" id="{0E15CFAD-8964-8637-1223-B3C23572DC7B}"/>
              </a:ext>
            </a:extLst>
          </p:cNvPr>
          <p:cNvCxnSpPr>
            <a:cxnSpLocks/>
          </p:cNvCxnSpPr>
          <p:nvPr/>
        </p:nvCxnSpPr>
        <p:spPr>
          <a:xfrm>
            <a:off x="2900585" y="2931212"/>
            <a:ext cx="3027128" cy="1742786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388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481;p36">
            <a:extLst>
              <a:ext uri="{FF2B5EF4-FFF2-40B4-BE49-F238E27FC236}">
                <a16:creationId xmlns:a16="http://schemas.microsoft.com/office/drawing/2014/main" id="{257FF74D-2D17-84B8-349B-95C0DF1523A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412" t="168" r="15898" b="-128"/>
          <a:stretch>
            <a:fillRect/>
          </a:stretch>
        </p:blipFill>
        <p:spPr>
          <a:xfrm>
            <a:off x="0" y="-1658"/>
            <a:ext cx="9182265" cy="68966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82;p36">
            <a:extLst>
              <a:ext uri="{FF2B5EF4-FFF2-40B4-BE49-F238E27FC236}">
                <a16:creationId xmlns:a16="http://schemas.microsoft.com/office/drawing/2014/main" id="{D263CF3C-15FC-C3F6-3BE6-0748A8075256}"/>
              </a:ext>
            </a:extLst>
          </p:cNvPr>
          <p:cNvSpPr txBox="1"/>
          <p:nvPr/>
        </p:nvSpPr>
        <p:spPr>
          <a:xfrm>
            <a:off x="2969669" y="5398714"/>
            <a:ext cx="6079500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</a:pPr>
            <a:r>
              <a:rPr lang="en-GB"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Thanks to our sponsors and 72 Participating Institutions!</a:t>
            </a:r>
            <a:endParaRPr lang="en-US" sz="3600"/>
          </a:p>
        </p:txBody>
      </p:sp>
      <p:pic>
        <p:nvPicPr>
          <p:cNvPr id="8" name="Google Shape;483;p36">
            <a:extLst>
              <a:ext uri="{FF2B5EF4-FFF2-40B4-BE49-F238E27FC236}">
                <a16:creationId xmlns:a16="http://schemas.microsoft.com/office/drawing/2014/main" id="{AD9164ED-6E92-0728-0514-0DE5A452DC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48"/>
            <a:ext cx="3135174" cy="137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484;p36">
            <a:extLst>
              <a:ext uri="{FF2B5EF4-FFF2-40B4-BE49-F238E27FC236}">
                <a16:creationId xmlns:a16="http://schemas.microsoft.com/office/drawing/2014/main" id="{F49F5392-B45B-D0D6-841B-C96CAEDCF458}"/>
              </a:ext>
            </a:extLst>
          </p:cNvPr>
          <p:cNvGrpSpPr/>
          <p:nvPr/>
        </p:nvGrpSpPr>
        <p:grpSpPr>
          <a:xfrm>
            <a:off x="112544" y="1522823"/>
            <a:ext cx="2845754" cy="4468231"/>
            <a:chOff x="112544" y="1522823"/>
            <a:chExt cx="2589181" cy="4114801"/>
          </a:xfrm>
        </p:grpSpPr>
        <p:grpSp>
          <p:nvGrpSpPr>
            <p:cNvPr id="10" name="Google Shape;485;p36">
              <a:extLst>
                <a:ext uri="{FF2B5EF4-FFF2-40B4-BE49-F238E27FC236}">
                  <a16:creationId xmlns:a16="http://schemas.microsoft.com/office/drawing/2014/main" id="{16CB4DCC-6BE2-1F2D-5759-63942E35C0B9}"/>
                </a:ext>
              </a:extLst>
            </p:cNvPr>
            <p:cNvGrpSpPr/>
            <p:nvPr/>
          </p:nvGrpSpPr>
          <p:grpSpPr>
            <a:xfrm>
              <a:off x="112544" y="1522823"/>
              <a:ext cx="2589181" cy="4114801"/>
              <a:chOff x="112544" y="1522823"/>
              <a:chExt cx="2589180" cy="4114800"/>
            </a:xfrm>
          </p:grpSpPr>
          <p:sp>
            <p:nvSpPr>
              <p:cNvPr id="12" name="Google Shape;486;p36">
                <a:extLst>
                  <a:ext uri="{FF2B5EF4-FFF2-40B4-BE49-F238E27FC236}">
                    <a16:creationId xmlns:a16="http://schemas.microsoft.com/office/drawing/2014/main" id="{D16CD6C5-9A55-A536-062E-CBB98273E7E8}"/>
                  </a:ext>
                </a:extLst>
              </p:cNvPr>
              <p:cNvSpPr/>
              <p:nvPr/>
            </p:nvSpPr>
            <p:spPr>
              <a:xfrm>
                <a:off x="112544" y="1522823"/>
                <a:ext cx="2589180" cy="4114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381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" name="Google Shape;487;p36" descr="Picture 171">
                <a:extLst>
                  <a:ext uri="{FF2B5EF4-FFF2-40B4-BE49-F238E27FC236}">
                    <a16:creationId xmlns:a16="http://schemas.microsoft.com/office/drawing/2014/main" id="{72D33447-D6D7-1BBF-71EF-0D69BF6123D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697753" y="1767272"/>
                <a:ext cx="967155" cy="9671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488;p36" descr="Picture 173">
                <a:extLst>
                  <a:ext uri="{FF2B5EF4-FFF2-40B4-BE49-F238E27FC236}">
                    <a16:creationId xmlns:a16="http://schemas.microsoft.com/office/drawing/2014/main" id="{6BD9202A-DE35-153E-E828-CDD21436D08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79259" y="1591890"/>
                <a:ext cx="1538189" cy="1471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489;p36" descr="Picture 174">
                <a:extLst>
                  <a:ext uri="{FF2B5EF4-FFF2-40B4-BE49-F238E27FC236}">
                    <a16:creationId xmlns:a16="http://schemas.microsoft.com/office/drawing/2014/main" id="{320B616B-AC94-9D0F-F6BA-ABB6950101C2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698306" y="2837925"/>
                <a:ext cx="903371" cy="7385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490;p36" descr="Picture 175">
                <a:extLst>
                  <a:ext uri="{FF2B5EF4-FFF2-40B4-BE49-F238E27FC236}">
                    <a16:creationId xmlns:a16="http://schemas.microsoft.com/office/drawing/2014/main" id="{5A927E21-ECCE-2816-12F4-6062AEF9829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79259" y="4987652"/>
                <a:ext cx="2444011" cy="6092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491;p36" descr="Picture 167">
                <a:extLst>
                  <a:ext uri="{FF2B5EF4-FFF2-40B4-BE49-F238E27FC236}">
                    <a16:creationId xmlns:a16="http://schemas.microsoft.com/office/drawing/2014/main" id="{4A434E26-A63F-0028-CEA3-22B6C0A1E33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063488" y="4142781"/>
                <a:ext cx="1538189" cy="5127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492;p36" descr="Picture 178">
                <a:extLst>
                  <a:ext uri="{FF2B5EF4-FFF2-40B4-BE49-F238E27FC236}">
                    <a16:creationId xmlns:a16="http://schemas.microsoft.com/office/drawing/2014/main" id="{0008FCC5-71F8-A55F-74D6-DDA279FDD56C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12544" y="2856330"/>
                <a:ext cx="1490519" cy="10015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493;p36" descr="Picture 5">
                <a:extLst>
                  <a:ext uri="{FF2B5EF4-FFF2-40B4-BE49-F238E27FC236}">
                    <a16:creationId xmlns:a16="http://schemas.microsoft.com/office/drawing/2014/main" id="{F4502565-FD3D-0E25-C557-F0DD5BDA481A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37061" y="3611179"/>
                <a:ext cx="1943122" cy="5534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494;p36" descr="Picture 168">
                <a:extLst>
                  <a:ext uri="{FF2B5EF4-FFF2-40B4-BE49-F238E27FC236}">
                    <a16:creationId xmlns:a16="http://schemas.microsoft.com/office/drawing/2014/main" id="{A5A4E7AF-0CAD-584B-7F6C-E52FA2A12BE7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081188" y="4571891"/>
                <a:ext cx="1538189" cy="5127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" name="Google Shape;495;p36">
              <a:extLst>
                <a:ext uri="{FF2B5EF4-FFF2-40B4-BE49-F238E27FC236}">
                  <a16:creationId xmlns:a16="http://schemas.microsoft.com/office/drawing/2014/main" id="{CC7AFC1F-1F06-FE6E-8E5D-41DD2C3E7226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5242" y="4244829"/>
              <a:ext cx="820227" cy="7607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6DD0F-BB68-E58F-0C0D-0DF9EA74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63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FB472476-FF2E-C774-BC98-CDF92E146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>
            <a:extLst>
              <a:ext uri="{FF2B5EF4-FFF2-40B4-BE49-F238E27FC236}">
                <a16:creationId xmlns:a16="http://schemas.microsoft.com/office/drawing/2014/main" id="{2E22CB44-26F2-6C8D-3E84-2351AC42422F}"/>
              </a:ext>
            </a:extLst>
          </p:cNvPr>
          <p:cNvSpPr txBox="1"/>
          <p:nvPr/>
        </p:nvSpPr>
        <p:spPr>
          <a:xfrm>
            <a:off x="2629410" y="199019"/>
            <a:ext cx="6397815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Full-shape &amp; BAO in a Nutshell</a:t>
            </a:r>
            <a:endParaRPr lang="en-US" sz="32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CA271-12A0-5438-CC0D-AFBBE92F7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5" name="Google Shape;70;p14">
            <a:extLst>
              <a:ext uri="{FF2B5EF4-FFF2-40B4-BE49-F238E27FC236}">
                <a16:creationId xmlns:a16="http://schemas.microsoft.com/office/drawing/2014/main" id="{D931A68C-FE28-971D-CAE7-4AF44CB49F83}"/>
              </a:ext>
            </a:extLst>
          </p:cNvPr>
          <p:cNvSpPr txBox="1"/>
          <p:nvPr/>
        </p:nvSpPr>
        <p:spPr>
          <a:xfrm>
            <a:off x="3206242" y="931217"/>
            <a:ext cx="5819004" cy="1063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Garamond"/>
              </a:rPr>
              <a:t>BAO </a:t>
            </a:r>
            <a:r>
              <a:rPr lang="en-GB" sz="2000" dirty="0">
                <a:solidFill>
                  <a:srgbClr val="FF0000"/>
                </a:solidFill>
                <a:latin typeface="Garamond"/>
              </a:rPr>
              <a:t>→ Expansion (Dark Matter, Dark Energy)</a:t>
            </a:r>
            <a:endParaRPr lang="en-US" sz="2000" dirty="0">
              <a:solidFill>
                <a:srgbClr val="FF0000"/>
              </a:solidFill>
              <a:latin typeface="Garamon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D0F970-DC5B-24DA-1D9F-D23326D122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39" b="348"/>
          <a:stretch>
            <a:fillRect/>
          </a:stretch>
        </p:blipFill>
        <p:spPr>
          <a:xfrm>
            <a:off x="3757201" y="1326168"/>
            <a:ext cx="5193656" cy="394151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000EF62-698F-3933-72ED-EED3F61D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20</a:t>
            </a:fld>
            <a:endParaRPr lang="en-US" sz="1100">
              <a:latin typeface="Garamo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4BF101-E6DA-6618-0E79-FE26A0D21B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8" t="29595" r="32456" b="5748"/>
          <a:stretch>
            <a:fillRect/>
          </a:stretch>
        </p:blipFill>
        <p:spPr>
          <a:xfrm rot="16200000">
            <a:off x="-1028357" y="2357188"/>
            <a:ext cx="5688595" cy="3060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BFE24B-DA48-997C-F0E6-0B3593002BD6}"/>
              </a:ext>
            </a:extLst>
          </p:cNvPr>
          <p:cNvSpPr txBox="1"/>
          <p:nvPr/>
        </p:nvSpPr>
        <p:spPr>
          <a:xfrm>
            <a:off x="5843339" y="3184357"/>
            <a:ext cx="34129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Garamond"/>
              </a:rPr>
              <a:t>transverse comoving distance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16525-9BB2-21E4-EAE0-BDFA14FB3F8C}"/>
              </a:ext>
            </a:extLst>
          </p:cNvPr>
          <p:cNvSpPr txBox="1"/>
          <p:nvPr/>
        </p:nvSpPr>
        <p:spPr>
          <a:xfrm>
            <a:off x="6709611" y="518962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156082"/>
                </a:solidFill>
                <a:latin typeface="Garamond"/>
              </a:rPr>
              <a:t>Hubble distance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A3AE3-2E70-3B7D-A62C-843B7521F70A}"/>
              </a:ext>
            </a:extLst>
          </p:cNvPr>
          <p:cNvSpPr txBox="1"/>
          <p:nvPr/>
        </p:nvSpPr>
        <p:spPr>
          <a:xfrm>
            <a:off x="3609474" y="535806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Garamond"/>
              </a:rPr>
              <a:t>sound horizon </a:t>
            </a:r>
            <a:r>
              <a:rPr lang="en-US" sz="2000" b="1" err="1">
                <a:latin typeface="Garamond"/>
              </a:rPr>
              <a:t>r</a:t>
            </a:r>
            <a:r>
              <a:rPr lang="en-US" sz="2000" b="1" baseline="-25000" err="1">
                <a:latin typeface="Garamond"/>
              </a:rPr>
              <a:t>d</a:t>
            </a:r>
            <a:endParaRPr lang="en-US" sz="2000" b="1" baseline="-25000">
              <a:latin typeface="Garamond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B91E56-EC6D-6B39-FA67-80A4C43E9EC5}"/>
              </a:ext>
            </a:extLst>
          </p:cNvPr>
          <p:cNvCxnSpPr/>
          <p:nvPr/>
        </p:nvCxnSpPr>
        <p:spPr>
          <a:xfrm flipH="1" flipV="1">
            <a:off x="6642490" y="3148870"/>
            <a:ext cx="154959" cy="15600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D5F466-F454-3294-F055-81021A521282}"/>
              </a:ext>
            </a:extLst>
          </p:cNvPr>
          <p:cNvCxnSpPr>
            <a:cxnSpLocks/>
          </p:cNvCxnSpPr>
          <p:nvPr/>
        </p:nvCxnSpPr>
        <p:spPr>
          <a:xfrm flipH="1" flipV="1">
            <a:off x="6586342" y="5041837"/>
            <a:ext cx="323401" cy="18006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077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DF9FD25A-32F3-8A4F-1368-298D4B772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CE7D57-3C12-C7DE-D93E-BB197DB42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77" b="60"/>
          <a:stretch>
            <a:fillRect/>
          </a:stretch>
        </p:blipFill>
        <p:spPr>
          <a:xfrm>
            <a:off x="5829874" y="1584158"/>
            <a:ext cx="3316512" cy="4400916"/>
          </a:xfrm>
          <a:prstGeom prst="rect">
            <a:avLst/>
          </a:prstGeom>
        </p:spPr>
      </p:pic>
      <p:sp>
        <p:nvSpPr>
          <p:cNvPr id="73" name="Google Shape;73;p14">
            <a:extLst>
              <a:ext uri="{FF2B5EF4-FFF2-40B4-BE49-F238E27FC236}">
                <a16:creationId xmlns:a16="http://schemas.microsoft.com/office/drawing/2014/main" id="{08488FB1-262C-AC91-AEBD-160C8BA20894}"/>
              </a:ext>
            </a:extLst>
          </p:cNvPr>
          <p:cNvSpPr txBox="1"/>
          <p:nvPr/>
        </p:nvSpPr>
        <p:spPr>
          <a:xfrm>
            <a:off x="2629410" y="199019"/>
            <a:ext cx="6397815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Full-shape &amp; BAO in a Nutshell</a:t>
            </a:r>
            <a:endParaRPr lang="en-US" sz="32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E91BC-5183-04E7-597F-D22AC0314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537330C-99C4-E159-24C9-D74F14F5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21</a:t>
            </a:fld>
            <a:endParaRPr lang="en-US" sz="1100">
              <a:latin typeface="Garamo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DC25CF-5F76-1768-2A0F-7C42FA29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8" t="29595" r="32456" b="5748"/>
          <a:stretch>
            <a:fillRect/>
          </a:stretch>
        </p:blipFill>
        <p:spPr>
          <a:xfrm rot="16200000">
            <a:off x="-1028357" y="2357188"/>
            <a:ext cx="5688595" cy="3060930"/>
          </a:xfrm>
          <a:prstGeom prst="rect">
            <a:avLst/>
          </a:prstGeom>
        </p:spPr>
      </p:pic>
      <p:sp>
        <p:nvSpPr>
          <p:cNvPr id="8" name="Google Shape;70;p14">
            <a:extLst>
              <a:ext uri="{FF2B5EF4-FFF2-40B4-BE49-F238E27FC236}">
                <a16:creationId xmlns:a16="http://schemas.microsoft.com/office/drawing/2014/main" id="{8281A918-C7F5-F2EC-258E-7D12E1AF9AE7}"/>
              </a:ext>
            </a:extLst>
          </p:cNvPr>
          <p:cNvSpPr txBox="1"/>
          <p:nvPr/>
        </p:nvSpPr>
        <p:spPr>
          <a:xfrm>
            <a:off x="3206242" y="931217"/>
            <a:ext cx="5819004" cy="1063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Garamond"/>
              </a:rPr>
              <a:t>BAO </a:t>
            </a:r>
            <a:r>
              <a:rPr lang="en-GB" sz="2000" dirty="0">
                <a:solidFill>
                  <a:srgbClr val="FF0000"/>
                </a:solidFill>
                <a:latin typeface="Garamond"/>
              </a:rPr>
              <a:t>→ Expansion (Dark Matter, Dark Energy)</a:t>
            </a:r>
            <a:endParaRPr lang="en-US" sz="2000" dirty="0">
              <a:solidFill>
                <a:srgbClr val="FF0000"/>
              </a:solidFill>
              <a:latin typeface="Garamon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11D020-880A-876C-2853-D77841456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561" y="4351170"/>
            <a:ext cx="1987217" cy="5980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5983CB-CB6B-DC8C-281B-86790FF48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531" y="4946734"/>
            <a:ext cx="1243264" cy="1079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83FFC9-ABDF-2CC4-659D-D6751CACC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7298" y="2163178"/>
            <a:ext cx="2385762" cy="4862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CB6B5E-66E8-43BA-99C4-FF5C2F0F0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5869" y="2651209"/>
            <a:ext cx="1052263" cy="11304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E48B8E-C636-CFDD-B86F-7A1026F170F5}"/>
              </a:ext>
            </a:extLst>
          </p:cNvPr>
          <p:cNvSpPr txBox="1"/>
          <p:nvPr/>
        </p:nvSpPr>
        <p:spPr>
          <a:xfrm>
            <a:off x="3449053" y="171249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Garamond"/>
              </a:rPr>
              <a:t>isotropic measurement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EC0643-8AC3-B80B-4376-39ADFC83F8A6}"/>
              </a:ext>
            </a:extLst>
          </p:cNvPr>
          <p:cNvSpPr txBox="1"/>
          <p:nvPr/>
        </p:nvSpPr>
        <p:spPr>
          <a:xfrm>
            <a:off x="3449052" y="388619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Garamond"/>
              </a:rPr>
              <a:t>anisotropic measurement</a:t>
            </a:r>
          </a:p>
        </p:txBody>
      </p:sp>
    </p:spTree>
    <p:extLst>
      <p:ext uri="{BB962C8B-B14F-4D97-AF65-F5344CB8AC3E}">
        <p14:creationId xmlns:p14="http://schemas.microsoft.com/office/powerpoint/2010/main" val="3034693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24921B17-CEBC-5300-7247-5CD58C8AE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diagramme, ligne&#10;&#10;Description générée automatiquement">
            <a:extLst>
              <a:ext uri="{FF2B5EF4-FFF2-40B4-BE49-F238E27FC236}">
                <a16:creationId xmlns:a16="http://schemas.microsoft.com/office/drawing/2014/main" id="{16A77DD4-4C38-2AF2-88C1-6505C766EF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14" r="43681" b="314"/>
          <a:stretch>
            <a:fillRect/>
          </a:stretch>
        </p:blipFill>
        <p:spPr>
          <a:xfrm>
            <a:off x="8019" y="2199069"/>
            <a:ext cx="4151707" cy="3227135"/>
          </a:xfrm>
          <a:prstGeom prst="rect">
            <a:avLst/>
          </a:prstGeom>
        </p:spPr>
      </p:pic>
      <p:sp>
        <p:nvSpPr>
          <p:cNvPr id="73" name="Google Shape;73;p14">
            <a:extLst>
              <a:ext uri="{FF2B5EF4-FFF2-40B4-BE49-F238E27FC236}">
                <a16:creationId xmlns:a16="http://schemas.microsoft.com/office/drawing/2014/main" id="{C9AA35FA-9A6E-1474-4AF8-2F32D0001448}"/>
              </a:ext>
            </a:extLst>
          </p:cNvPr>
          <p:cNvSpPr txBox="1"/>
          <p:nvPr/>
        </p:nvSpPr>
        <p:spPr>
          <a:xfrm>
            <a:off x="2629410" y="199019"/>
            <a:ext cx="6397815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Full-shape &amp; BAO in a Nutshell</a:t>
            </a:r>
            <a:endParaRPr lang="en-US" sz="32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85802-FC4C-8903-039C-7E21F86EE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2F6EE04-4F7E-524C-1210-14D93CD1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22</a:t>
            </a:fld>
            <a:endParaRPr lang="en-US" sz="1100">
              <a:latin typeface="Garamond"/>
            </a:endParaRPr>
          </a:p>
        </p:txBody>
      </p:sp>
      <p:sp>
        <p:nvSpPr>
          <p:cNvPr id="2" name="ZoneTexte 20">
            <a:extLst>
              <a:ext uri="{FF2B5EF4-FFF2-40B4-BE49-F238E27FC236}">
                <a16:creationId xmlns:a16="http://schemas.microsoft.com/office/drawing/2014/main" id="{363EE139-373E-D514-0573-EF37A60017E3}"/>
              </a:ext>
            </a:extLst>
          </p:cNvPr>
          <p:cNvSpPr txBox="1"/>
          <p:nvPr/>
        </p:nvSpPr>
        <p:spPr>
          <a:xfrm>
            <a:off x="92" y="1042607"/>
            <a:ext cx="8668325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err="1">
                <a:latin typeface="Garamond"/>
                <a:cs typeface="Calibri"/>
              </a:rPr>
              <a:t>Peculiar</a:t>
            </a:r>
            <a:r>
              <a:rPr lang="fr-FR" sz="2000" b="1">
                <a:latin typeface="Garamond"/>
                <a:cs typeface="Calibri"/>
              </a:rPr>
              <a:t> </a:t>
            </a:r>
            <a:r>
              <a:rPr lang="fr-FR" sz="2000" b="1" err="1">
                <a:latin typeface="Garamond"/>
                <a:cs typeface="Calibri"/>
              </a:rPr>
              <a:t>velocities</a:t>
            </a:r>
            <a:r>
              <a:rPr lang="fr-FR" sz="2000" b="1">
                <a:latin typeface="Garamond"/>
                <a:cs typeface="Calibri"/>
              </a:rPr>
              <a:t> </a:t>
            </a:r>
            <a:r>
              <a:rPr lang="fr-FR" sz="2000">
                <a:latin typeface="Garamond"/>
                <a:cs typeface="Calibri"/>
              </a:rPr>
              <a:t>impact the </a:t>
            </a:r>
            <a:r>
              <a:rPr lang="fr-FR" sz="2000" err="1">
                <a:latin typeface="Garamond"/>
                <a:cs typeface="Calibri"/>
              </a:rPr>
              <a:t>measurement</a:t>
            </a:r>
            <a:r>
              <a:rPr lang="fr-FR" sz="2000">
                <a:latin typeface="Garamond"/>
                <a:cs typeface="Calibri"/>
              </a:rPr>
              <a:t> of the </a:t>
            </a:r>
            <a:r>
              <a:rPr lang="fr-FR" sz="2000" err="1">
                <a:latin typeface="Garamond"/>
                <a:cs typeface="Calibri"/>
              </a:rPr>
              <a:t>redshift</a:t>
            </a:r>
            <a:r>
              <a:rPr lang="fr-FR" sz="2000">
                <a:latin typeface="Garamond"/>
                <a:cs typeface="Calibri"/>
              </a:rPr>
              <a:t> and </a:t>
            </a:r>
            <a:r>
              <a:rPr lang="fr-FR" sz="2000" err="1">
                <a:latin typeface="Garamond"/>
                <a:cs typeface="Calibri"/>
              </a:rPr>
              <a:t>create</a:t>
            </a:r>
            <a:r>
              <a:rPr lang="fr-FR" sz="2000" b="1">
                <a:latin typeface="Garamond"/>
                <a:cs typeface="Calibri"/>
              </a:rPr>
              <a:t> anisotropies in the </a:t>
            </a:r>
            <a:r>
              <a:rPr lang="fr-FR" sz="2000" b="1" err="1">
                <a:latin typeface="Garamond"/>
                <a:cs typeface="Calibri"/>
              </a:rPr>
              <a:t>galaxy</a:t>
            </a:r>
            <a:r>
              <a:rPr lang="fr-FR" sz="2000" b="1">
                <a:latin typeface="Garamond"/>
                <a:cs typeface="Calibri"/>
              </a:rPr>
              <a:t> distribution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A854D9-7472-6922-1E98-5DE4656BBFCA}"/>
              </a:ext>
            </a:extLst>
          </p:cNvPr>
          <p:cNvSpPr/>
          <p:nvPr/>
        </p:nvSpPr>
        <p:spPr>
          <a:xfrm>
            <a:off x="1986308" y="3110952"/>
            <a:ext cx="1144505" cy="29091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8" name="ZoneTexte 20">
            <a:extLst>
              <a:ext uri="{FF2B5EF4-FFF2-40B4-BE49-F238E27FC236}">
                <a16:creationId xmlns:a16="http://schemas.microsoft.com/office/drawing/2014/main" id="{7292871D-1F1B-BD47-B8C5-B5CEC998AD07}"/>
              </a:ext>
            </a:extLst>
          </p:cNvPr>
          <p:cNvSpPr txBox="1"/>
          <p:nvPr/>
        </p:nvSpPr>
        <p:spPr>
          <a:xfrm>
            <a:off x="4933410" y="6021822"/>
            <a:ext cx="421052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Garamond"/>
              </a:rPr>
              <a:t>Enhancement / reduction of the clustering along the line-of-sight (LOS) </a:t>
            </a:r>
          </a:p>
        </p:txBody>
      </p:sp>
      <p:sp>
        <p:nvSpPr>
          <p:cNvPr id="9" name="ZoneTexte 22">
            <a:extLst>
              <a:ext uri="{FF2B5EF4-FFF2-40B4-BE49-F238E27FC236}">
                <a16:creationId xmlns:a16="http://schemas.microsoft.com/office/drawing/2014/main" id="{BBC51D69-092E-196B-BEBE-BCC3ECECB66E}"/>
              </a:ext>
            </a:extLst>
          </p:cNvPr>
          <p:cNvSpPr txBox="1"/>
          <p:nvPr/>
        </p:nvSpPr>
        <p:spPr>
          <a:xfrm>
            <a:off x="7625236" y="1546074"/>
            <a:ext cx="1459832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>
                <a:latin typeface="Book Antiqua"/>
              </a:rPr>
              <a:t>(Kaiser 1987)</a:t>
            </a:r>
            <a:endParaRPr lang="fr-FR" sz="1600" i="1">
              <a:latin typeface="Book Antiqua"/>
            </a:endParaRPr>
          </a:p>
        </p:txBody>
      </p:sp>
      <p:grpSp>
        <p:nvGrpSpPr>
          <p:cNvPr id="11" name="Groupe 13">
            <a:extLst>
              <a:ext uri="{FF2B5EF4-FFF2-40B4-BE49-F238E27FC236}">
                <a16:creationId xmlns:a16="http://schemas.microsoft.com/office/drawing/2014/main" id="{52C3D2E2-0A18-767B-6BB6-3106D2771FFD}"/>
              </a:ext>
            </a:extLst>
          </p:cNvPr>
          <p:cNvGrpSpPr/>
          <p:nvPr/>
        </p:nvGrpSpPr>
        <p:grpSpPr>
          <a:xfrm>
            <a:off x="2190386" y="1651759"/>
            <a:ext cx="4832711" cy="583543"/>
            <a:chOff x="3152911" y="1988643"/>
            <a:chExt cx="4832711" cy="583543"/>
          </a:xfrm>
        </p:grpSpPr>
        <p:pic>
          <p:nvPicPr>
            <p:cNvPr id="24" name="Image 8" descr="Une image contenant Police, texte, typographie, calligraphie&#10;&#10;Description générée automatiquement">
              <a:extLst>
                <a:ext uri="{FF2B5EF4-FFF2-40B4-BE49-F238E27FC236}">
                  <a16:creationId xmlns:a16="http://schemas.microsoft.com/office/drawing/2014/main" id="{842CDA8F-2C99-C5B1-356F-88693CD9F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2911" y="1988643"/>
              <a:ext cx="4832711" cy="582192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17BF49-E3CC-98AE-4344-A5F2B0FFD216}"/>
                </a:ext>
              </a:extLst>
            </p:cNvPr>
            <p:cNvSpPr/>
            <p:nvPr/>
          </p:nvSpPr>
          <p:spPr>
            <a:xfrm>
              <a:off x="5458034" y="2053368"/>
              <a:ext cx="553267" cy="51881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p:pic>
        <p:nvPicPr>
          <p:cNvPr id="13" name="Image 30" descr="Une image contenant texte, capture d’écran, diagramme, nombre&#10;&#10;Description générée automatiquement">
            <a:extLst>
              <a:ext uri="{FF2B5EF4-FFF2-40B4-BE49-F238E27FC236}">
                <a16:creationId xmlns:a16="http://schemas.microsoft.com/office/drawing/2014/main" id="{5620B649-2015-15B3-7D97-E512E0171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111" y="2311116"/>
            <a:ext cx="4295817" cy="3284473"/>
          </a:xfrm>
          <a:prstGeom prst="rect">
            <a:avLst/>
          </a:prstGeom>
        </p:spPr>
      </p:pic>
      <p:sp>
        <p:nvSpPr>
          <p:cNvPr id="16" name="ZoneTexte 36">
            <a:extLst>
              <a:ext uri="{FF2B5EF4-FFF2-40B4-BE49-F238E27FC236}">
                <a16:creationId xmlns:a16="http://schemas.microsoft.com/office/drawing/2014/main" id="{A8ED9376-C669-39D1-553E-BC4011CE4BE8}"/>
              </a:ext>
            </a:extLst>
          </p:cNvPr>
          <p:cNvSpPr txBox="1"/>
          <p:nvPr/>
        </p:nvSpPr>
        <p:spPr>
          <a:xfrm>
            <a:off x="253889" y="4742295"/>
            <a:ext cx="168031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0000"/>
                </a:solidFill>
                <a:latin typeface="Garamond"/>
              </a:rPr>
              <a:t>Observed positions</a:t>
            </a:r>
            <a:endParaRPr lang="fr-FR" b="1">
              <a:solidFill>
                <a:srgbClr val="FF0000"/>
              </a:solidFill>
            </a:endParaRPr>
          </a:p>
        </p:txBody>
      </p:sp>
      <p:cxnSp>
        <p:nvCxnSpPr>
          <p:cNvPr id="17" name="Connecteur droit avec flèche 39">
            <a:extLst>
              <a:ext uri="{FF2B5EF4-FFF2-40B4-BE49-F238E27FC236}">
                <a16:creationId xmlns:a16="http://schemas.microsoft.com/office/drawing/2014/main" id="{01BE5A1C-7A82-F734-5FE9-0A498E05ABFD}"/>
              </a:ext>
            </a:extLst>
          </p:cNvPr>
          <p:cNvCxnSpPr/>
          <p:nvPr/>
        </p:nvCxnSpPr>
        <p:spPr>
          <a:xfrm flipV="1">
            <a:off x="822296" y="2975656"/>
            <a:ext cx="549144" cy="1648691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40">
            <a:extLst>
              <a:ext uri="{FF2B5EF4-FFF2-40B4-BE49-F238E27FC236}">
                <a16:creationId xmlns:a16="http://schemas.microsoft.com/office/drawing/2014/main" id="{AC42B2CC-21BE-3CB6-6C22-72A26A7F91A1}"/>
              </a:ext>
            </a:extLst>
          </p:cNvPr>
          <p:cNvCxnSpPr>
            <a:cxnSpLocks/>
          </p:cNvCxnSpPr>
          <p:nvPr/>
        </p:nvCxnSpPr>
        <p:spPr>
          <a:xfrm flipH="1" flipV="1">
            <a:off x="414215" y="3838415"/>
            <a:ext cx="382889" cy="804824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2" descr="Une image contenant Graphique, cercle, graphisme, Caractère coloré&#10;&#10;Description générée automatiquement">
            <a:extLst>
              <a:ext uri="{FF2B5EF4-FFF2-40B4-BE49-F238E27FC236}">
                <a16:creationId xmlns:a16="http://schemas.microsoft.com/office/drawing/2014/main" id="{778F786A-8894-5263-D049-4DA674C5B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4515" y="3528983"/>
            <a:ext cx="438307" cy="443347"/>
          </a:xfrm>
          <a:prstGeom prst="rect">
            <a:avLst/>
          </a:prstGeom>
        </p:spPr>
      </p:pic>
      <p:pic>
        <p:nvPicPr>
          <p:cNvPr id="20" name="Image 4" descr="Une image contenant Graphique, cercle, graphisme, Caractère coloré&#10;&#10;Description générée automatiquement">
            <a:extLst>
              <a:ext uri="{FF2B5EF4-FFF2-40B4-BE49-F238E27FC236}">
                <a16:creationId xmlns:a16="http://schemas.microsoft.com/office/drawing/2014/main" id="{C05151E7-8AB0-4740-7911-7C3041146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78415" y="2615843"/>
            <a:ext cx="438307" cy="443347"/>
          </a:xfrm>
          <a:prstGeom prst="rect">
            <a:avLst/>
          </a:prstGeom>
        </p:spPr>
      </p:pic>
      <p:sp>
        <p:nvSpPr>
          <p:cNvPr id="21" name="ZoneTexte 5">
            <a:extLst>
              <a:ext uri="{FF2B5EF4-FFF2-40B4-BE49-F238E27FC236}">
                <a16:creationId xmlns:a16="http://schemas.microsoft.com/office/drawing/2014/main" id="{098EB5CB-09FA-523F-46A5-0B0B28C35678}"/>
              </a:ext>
            </a:extLst>
          </p:cNvPr>
          <p:cNvSpPr txBox="1"/>
          <p:nvPr/>
        </p:nvSpPr>
        <p:spPr>
          <a:xfrm>
            <a:off x="7483244" y="5596216"/>
            <a:ext cx="159478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err="1">
                <a:latin typeface="Book Antiqua"/>
              </a:rPr>
              <a:t>Credit</a:t>
            </a:r>
            <a:r>
              <a:rPr lang="fr-FR" sz="1400" i="1">
                <a:latin typeface="Book Antiqua"/>
              </a:rPr>
              <a:t> : J. Bautista</a:t>
            </a:r>
          </a:p>
        </p:txBody>
      </p:sp>
      <p:pic>
        <p:nvPicPr>
          <p:cNvPr id="6" name="Image 3" descr="Une image contenant texte, Police, diagramme, ligne&#10;&#10;Description générée automatiquement">
            <a:extLst>
              <a:ext uri="{FF2B5EF4-FFF2-40B4-BE49-F238E27FC236}">
                <a16:creationId xmlns:a16="http://schemas.microsoft.com/office/drawing/2014/main" id="{755B4804-D861-0169-E967-3099D3257A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612" t="52145" r="664" b="123"/>
          <a:stretch>
            <a:fillRect/>
          </a:stretch>
        </p:blipFill>
        <p:spPr>
          <a:xfrm>
            <a:off x="373393" y="5503745"/>
            <a:ext cx="3432592" cy="11596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F5A45B-5742-7E3B-19BE-35A5A2E37D88}"/>
              </a:ext>
            </a:extLst>
          </p:cNvPr>
          <p:cNvSpPr/>
          <p:nvPr/>
        </p:nvSpPr>
        <p:spPr>
          <a:xfrm>
            <a:off x="3011614" y="3818000"/>
            <a:ext cx="1355372" cy="137707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3" name="ZoneTexte 9">
            <a:extLst>
              <a:ext uri="{FF2B5EF4-FFF2-40B4-BE49-F238E27FC236}">
                <a16:creationId xmlns:a16="http://schemas.microsoft.com/office/drawing/2014/main" id="{2F6CD558-AE17-86EC-3C32-6D2622F5B176}"/>
              </a:ext>
            </a:extLst>
          </p:cNvPr>
          <p:cNvSpPr txBox="1"/>
          <p:nvPr/>
        </p:nvSpPr>
        <p:spPr>
          <a:xfrm>
            <a:off x="2193890" y="3808277"/>
            <a:ext cx="247870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E97132"/>
                </a:solidFill>
                <a:latin typeface="Garamond"/>
                <a:ea typeface="+mn-lt"/>
                <a:cs typeface="+mn-lt"/>
              </a:rPr>
              <a:t>GR predict γ ≈ 0.55</a:t>
            </a:r>
            <a:endParaRPr lang="fr-FR" b="1">
              <a:solidFill>
                <a:srgbClr val="E97132"/>
              </a:solidFill>
              <a:latin typeface="Garamond"/>
              <a:ea typeface="+mn-lt"/>
              <a:cs typeface="+mn-lt"/>
            </a:endParaRPr>
          </a:p>
        </p:txBody>
      </p:sp>
      <p:sp>
        <p:nvSpPr>
          <p:cNvPr id="22" name="ZoneTexte 15">
            <a:extLst>
              <a:ext uri="{FF2B5EF4-FFF2-40B4-BE49-F238E27FC236}">
                <a16:creationId xmlns:a16="http://schemas.microsoft.com/office/drawing/2014/main" id="{CF61D530-6E6D-0F49-4300-A7C250BE5266}"/>
              </a:ext>
            </a:extLst>
          </p:cNvPr>
          <p:cNvSpPr txBox="1"/>
          <p:nvPr/>
        </p:nvSpPr>
        <p:spPr>
          <a:xfrm>
            <a:off x="8219" y="6517178"/>
            <a:ext cx="1808897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err="1">
                <a:latin typeface="Book Antiqua"/>
              </a:rPr>
              <a:t>Credit</a:t>
            </a:r>
            <a:r>
              <a:rPr lang="fr-FR" sz="1400" i="1">
                <a:latin typeface="Book Antiqua"/>
              </a:rPr>
              <a:t> : H. Gil-Marin</a:t>
            </a:r>
          </a:p>
        </p:txBody>
      </p:sp>
      <p:pic>
        <p:nvPicPr>
          <p:cNvPr id="14" name="Image 35" descr="Une image contenant texte, capture d’écran, diagramme, nombre&#10;&#10;Description générée automatiquement">
            <a:extLst>
              <a:ext uri="{FF2B5EF4-FFF2-40B4-BE49-F238E27FC236}">
                <a16:creationId xmlns:a16="http://schemas.microsoft.com/office/drawing/2014/main" id="{1A349B31-ACD9-589E-EF53-B96D0FDCD7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6222" y="2307140"/>
            <a:ext cx="430329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39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591882A7-ECA0-3CB8-A2A9-2CF03255F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diagramme, ligne&#10;&#10;Description générée automatiquement">
            <a:extLst>
              <a:ext uri="{FF2B5EF4-FFF2-40B4-BE49-F238E27FC236}">
                <a16:creationId xmlns:a16="http://schemas.microsoft.com/office/drawing/2014/main" id="{47A26C59-5BC3-5271-FD32-B22D6CAC32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14" r="43681" b="314"/>
          <a:stretch>
            <a:fillRect/>
          </a:stretch>
        </p:blipFill>
        <p:spPr>
          <a:xfrm>
            <a:off x="8019" y="2199069"/>
            <a:ext cx="4151707" cy="3227135"/>
          </a:xfrm>
          <a:prstGeom prst="rect">
            <a:avLst/>
          </a:prstGeom>
        </p:spPr>
      </p:pic>
      <p:sp>
        <p:nvSpPr>
          <p:cNvPr id="73" name="Google Shape;73;p14">
            <a:extLst>
              <a:ext uri="{FF2B5EF4-FFF2-40B4-BE49-F238E27FC236}">
                <a16:creationId xmlns:a16="http://schemas.microsoft.com/office/drawing/2014/main" id="{3A52FE81-E5D8-09C4-2E9C-666F43C40A72}"/>
              </a:ext>
            </a:extLst>
          </p:cNvPr>
          <p:cNvSpPr txBox="1"/>
          <p:nvPr/>
        </p:nvSpPr>
        <p:spPr>
          <a:xfrm>
            <a:off x="2629410" y="199019"/>
            <a:ext cx="6397815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Full-shape &amp; BAO in a Nutshell</a:t>
            </a:r>
            <a:endParaRPr lang="en-US" sz="32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8FC70-C4E3-5079-5E53-DE1583089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CB3F62-B2CD-5063-5DFA-EFFC67DD7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23</a:t>
            </a:fld>
            <a:endParaRPr lang="en-US" sz="1100">
              <a:latin typeface="Garamond"/>
            </a:endParaRPr>
          </a:p>
        </p:txBody>
      </p:sp>
      <p:sp>
        <p:nvSpPr>
          <p:cNvPr id="2" name="ZoneTexte 20">
            <a:extLst>
              <a:ext uri="{FF2B5EF4-FFF2-40B4-BE49-F238E27FC236}">
                <a16:creationId xmlns:a16="http://schemas.microsoft.com/office/drawing/2014/main" id="{7C33A97B-A23E-21C0-424E-43734D9F94A1}"/>
              </a:ext>
            </a:extLst>
          </p:cNvPr>
          <p:cNvSpPr txBox="1"/>
          <p:nvPr/>
        </p:nvSpPr>
        <p:spPr>
          <a:xfrm>
            <a:off x="92" y="1042607"/>
            <a:ext cx="8668325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err="1">
                <a:latin typeface="Garamond"/>
                <a:cs typeface="Calibri"/>
              </a:rPr>
              <a:t>Peculiar</a:t>
            </a:r>
            <a:r>
              <a:rPr lang="fr-FR" sz="2000" b="1">
                <a:latin typeface="Garamond"/>
                <a:cs typeface="Calibri"/>
              </a:rPr>
              <a:t> </a:t>
            </a:r>
            <a:r>
              <a:rPr lang="fr-FR" sz="2000" b="1" err="1">
                <a:latin typeface="Garamond"/>
                <a:cs typeface="Calibri"/>
              </a:rPr>
              <a:t>velocities</a:t>
            </a:r>
            <a:r>
              <a:rPr lang="fr-FR" sz="2000" b="1">
                <a:latin typeface="Garamond"/>
                <a:cs typeface="Calibri"/>
              </a:rPr>
              <a:t> </a:t>
            </a:r>
            <a:r>
              <a:rPr lang="fr-FR" sz="2000">
                <a:latin typeface="Garamond"/>
                <a:cs typeface="Calibri"/>
              </a:rPr>
              <a:t>impact the </a:t>
            </a:r>
            <a:r>
              <a:rPr lang="fr-FR" sz="2000" err="1">
                <a:latin typeface="Garamond"/>
                <a:cs typeface="Calibri"/>
              </a:rPr>
              <a:t>measurement</a:t>
            </a:r>
            <a:r>
              <a:rPr lang="fr-FR" sz="2000">
                <a:latin typeface="Garamond"/>
                <a:cs typeface="Calibri"/>
              </a:rPr>
              <a:t> of the </a:t>
            </a:r>
            <a:r>
              <a:rPr lang="fr-FR" sz="2000" err="1">
                <a:latin typeface="Garamond"/>
                <a:cs typeface="Calibri"/>
              </a:rPr>
              <a:t>redshift</a:t>
            </a:r>
            <a:r>
              <a:rPr lang="fr-FR" sz="2000">
                <a:latin typeface="Garamond"/>
                <a:cs typeface="Calibri"/>
              </a:rPr>
              <a:t> and </a:t>
            </a:r>
            <a:r>
              <a:rPr lang="fr-FR" sz="2000" err="1">
                <a:latin typeface="Garamond"/>
                <a:cs typeface="Calibri"/>
              </a:rPr>
              <a:t>create</a:t>
            </a:r>
            <a:r>
              <a:rPr lang="fr-FR" sz="2000" b="1">
                <a:latin typeface="Garamond"/>
                <a:cs typeface="Calibri"/>
              </a:rPr>
              <a:t> anisotropies in the </a:t>
            </a:r>
            <a:r>
              <a:rPr lang="fr-FR" sz="2000" b="1" err="1">
                <a:latin typeface="Garamond"/>
                <a:cs typeface="Calibri"/>
              </a:rPr>
              <a:t>galaxy</a:t>
            </a:r>
            <a:r>
              <a:rPr lang="fr-FR" sz="2000" b="1">
                <a:latin typeface="Garamond"/>
                <a:cs typeface="Calibri"/>
              </a:rPr>
              <a:t> distribution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ECD880-8E94-EAD6-CEF0-7B0DFDBF6121}"/>
              </a:ext>
            </a:extLst>
          </p:cNvPr>
          <p:cNvSpPr/>
          <p:nvPr/>
        </p:nvSpPr>
        <p:spPr>
          <a:xfrm>
            <a:off x="1986308" y="3110952"/>
            <a:ext cx="1144505" cy="29091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8" name="ZoneTexte 20">
            <a:extLst>
              <a:ext uri="{FF2B5EF4-FFF2-40B4-BE49-F238E27FC236}">
                <a16:creationId xmlns:a16="http://schemas.microsoft.com/office/drawing/2014/main" id="{6F4C4126-E4F0-043F-6AFF-B63E66D5652A}"/>
              </a:ext>
            </a:extLst>
          </p:cNvPr>
          <p:cNvSpPr txBox="1"/>
          <p:nvPr/>
        </p:nvSpPr>
        <p:spPr>
          <a:xfrm>
            <a:off x="4933410" y="6021822"/>
            <a:ext cx="421052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Garamond"/>
              </a:rPr>
              <a:t>Enhancement / reduction of the clustering along the line-of-sight (LOS) </a:t>
            </a:r>
          </a:p>
        </p:txBody>
      </p:sp>
      <p:sp>
        <p:nvSpPr>
          <p:cNvPr id="9" name="ZoneTexte 22">
            <a:extLst>
              <a:ext uri="{FF2B5EF4-FFF2-40B4-BE49-F238E27FC236}">
                <a16:creationId xmlns:a16="http://schemas.microsoft.com/office/drawing/2014/main" id="{BABDCDA1-D597-5526-FC80-5F93E8BB1154}"/>
              </a:ext>
            </a:extLst>
          </p:cNvPr>
          <p:cNvSpPr txBox="1"/>
          <p:nvPr/>
        </p:nvSpPr>
        <p:spPr>
          <a:xfrm>
            <a:off x="7625236" y="1546074"/>
            <a:ext cx="1459832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>
                <a:latin typeface="Book Antiqua"/>
              </a:rPr>
              <a:t>(Kaiser 1987)</a:t>
            </a:r>
            <a:endParaRPr lang="fr-FR" sz="1600" i="1">
              <a:latin typeface="Book Antiqua"/>
            </a:endParaRPr>
          </a:p>
        </p:txBody>
      </p:sp>
      <p:grpSp>
        <p:nvGrpSpPr>
          <p:cNvPr id="11" name="Groupe 13">
            <a:extLst>
              <a:ext uri="{FF2B5EF4-FFF2-40B4-BE49-F238E27FC236}">
                <a16:creationId xmlns:a16="http://schemas.microsoft.com/office/drawing/2014/main" id="{B2AB53C8-2BF5-4240-B31C-045C0133C866}"/>
              </a:ext>
            </a:extLst>
          </p:cNvPr>
          <p:cNvGrpSpPr/>
          <p:nvPr/>
        </p:nvGrpSpPr>
        <p:grpSpPr>
          <a:xfrm>
            <a:off x="2190386" y="1651759"/>
            <a:ext cx="4832711" cy="583543"/>
            <a:chOff x="3152911" y="1988643"/>
            <a:chExt cx="4832711" cy="583543"/>
          </a:xfrm>
        </p:grpSpPr>
        <p:pic>
          <p:nvPicPr>
            <p:cNvPr id="24" name="Image 8" descr="Une image contenant Police, texte, typographie, calligraphie&#10;&#10;Description générée automatiquement">
              <a:extLst>
                <a:ext uri="{FF2B5EF4-FFF2-40B4-BE49-F238E27FC236}">
                  <a16:creationId xmlns:a16="http://schemas.microsoft.com/office/drawing/2014/main" id="{257C16BA-832C-C9BE-1079-C5618AAD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2911" y="1988643"/>
              <a:ext cx="4832711" cy="582192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04BFD18-D71A-5DFC-0E1F-E90C4599917B}"/>
                </a:ext>
              </a:extLst>
            </p:cNvPr>
            <p:cNvSpPr/>
            <p:nvPr/>
          </p:nvSpPr>
          <p:spPr>
            <a:xfrm>
              <a:off x="5458034" y="2053368"/>
              <a:ext cx="553267" cy="51881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p:pic>
        <p:nvPicPr>
          <p:cNvPr id="13" name="Image 30" descr="Une image contenant texte, capture d’écran, diagramme, nombre&#10;&#10;Description générée automatiquement">
            <a:extLst>
              <a:ext uri="{FF2B5EF4-FFF2-40B4-BE49-F238E27FC236}">
                <a16:creationId xmlns:a16="http://schemas.microsoft.com/office/drawing/2014/main" id="{4176152E-4494-3117-4A92-8F0763C31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111" y="2311116"/>
            <a:ext cx="4295817" cy="3284473"/>
          </a:xfrm>
          <a:prstGeom prst="rect">
            <a:avLst/>
          </a:prstGeom>
        </p:spPr>
      </p:pic>
      <p:sp>
        <p:nvSpPr>
          <p:cNvPr id="16" name="ZoneTexte 36">
            <a:extLst>
              <a:ext uri="{FF2B5EF4-FFF2-40B4-BE49-F238E27FC236}">
                <a16:creationId xmlns:a16="http://schemas.microsoft.com/office/drawing/2014/main" id="{F19F5B4B-50E9-6426-09EB-B677EFB73EA6}"/>
              </a:ext>
            </a:extLst>
          </p:cNvPr>
          <p:cNvSpPr txBox="1"/>
          <p:nvPr/>
        </p:nvSpPr>
        <p:spPr>
          <a:xfrm>
            <a:off x="253889" y="4742295"/>
            <a:ext cx="168031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0000"/>
                </a:solidFill>
                <a:latin typeface="Garamond"/>
              </a:rPr>
              <a:t>Observed positions</a:t>
            </a:r>
            <a:endParaRPr lang="fr-FR" b="1">
              <a:solidFill>
                <a:srgbClr val="FF0000"/>
              </a:solidFill>
            </a:endParaRPr>
          </a:p>
        </p:txBody>
      </p:sp>
      <p:cxnSp>
        <p:nvCxnSpPr>
          <p:cNvPr id="17" name="Connecteur droit avec flèche 39">
            <a:extLst>
              <a:ext uri="{FF2B5EF4-FFF2-40B4-BE49-F238E27FC236}">
                <a16:creationId xmlns:a16="http://schemas.microsoft.com/office/drawing/2014/main" id="{73D93433-9FE5-8B4B-1CC3-10269FC98D2F}"/>
              </a:ext>
            </a:extLst>
          </p:cNvPr>
          <p:cNvCxnSpPr/>
          <p:nvPr/>
        </p:nvCxnSpPr>
        <p:spPr>
          <a:xfrm flipV="1">
            <a:off x="822296" y="2975656"/>
            <a:ext cx="549144" cy="1648691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40">
            <a:extLst>
              <a:ext uri="{FF2B5EF4-FFF2-40B4-BE49-F238E27FC236}">
                <a16:creationId xmlns:a16="http://schemas.microsoft.com/office/drawing/2014/main" id="{E26ED656-5689-C492-B939-D77048AC6A8F}"/>
              </a:ext>
            </a:extLst>
          </p:cNvPr>
          <p:cNvCxnSpPr>
            <a:cxnSpLocks/>
          </p:cNvCxnSpPr>
          <p:nvPr/>
        </p:nvCxnSpPr>
        <p:spPr>
          <a:xfrm flipH="1" flipV="1">
            <a:off x="414215" y="3838415"/>
            <a:ext cx="382889" cy="804824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2" descr="Une image contenant Graphique, cercle, graphisme, Caractère coloré&#10;&#10;Description générée automatiquement">
            <a:extLst>
              <a:ext uri="{FF2B5EF4-FFF2-40B4-BE49-F238E27FC236}">
                <a16:creationId xmlns:a16="http://schemas.microsoft.com/office/drawing/2014/main" id="{51496949-43C4-CB0C-7EBE-C53B31443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4515" y="3528983"/>
            <a:ext cx="438307" cy="443347"/>
          </a:xfrm>
          <a:prstGeom prst="rect">
            <a:avLst/>
          </a:prstGeom>
        </p:spPr>
      </p:pic>
      <p:pic>
        <p:nvPicPr>
          <p:cNvPr id="20" name="Image 4" descr="Une image contenant Graphique, cercle, graphisme, Caractère coloré&#10;&#10;Description générée automatiquement">
            <a:extLst>
              <a:ext uri="{FF2B5EF4-FFF2-40B4-BE49-F238E27FC236}">
                <a16:creationId xmlns:a16="http://schemas.microsoft.com/office/drawing/2014/main" id="{2B7E7D79-716F-2445-42A5-98B4A17F09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78415" y="2615843"/>
            <a:ext cx="438307" cy="443347"/>
          </a:xfrm>
          <a:prstGeom prst="rect">
            <a:avLst/>
          </a:prstGeom>
        </p:spPr>
      </p:pic>
      <p:sp>
        <p:nvSpPr>
          <p:cNvPr id="21" name="ZoneTexte 5">
            <a:extLst>
              <a:ext uri="{FF2B5EF4-FFF2-40B4-BE49-F238E27FC236}">
                <a16:creationId xmlns:a16="http://schemas.microsoft.com/office/drawing/2014/main" id="{83DD42CA-013C-D756-F008-1A849735F8E8}"/>
              </a:ext>
            </a:extLst>
          </p:cNvPr>
          <p:cNvSpPr txBox="1"/>
          <p:nvPr/>
        </p:nvSpPr>
        <p:spPr>
          <a:xfrm>
            <a:off x="7483244" y="5596216"/>
            <a:ext cx="159478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err="1">
                <a:latin typeface="Book Antiqua"/>
              </a:rPr>
              <a:t>Credit</a:t>
            </a:r>
            <a:r>
              <a:rPr lang="fr-FR" sz="1400" i="1">
                <a:latin typeface="Book Antiqua"/>
              </a:rPr>
              <a:t> : J. Bautista</a:t>
            </a:r>
          </a:p>
        </p:txBody>
      </p:sp>
      <p:pic>
        <p:nvPicPr>
          <p:cNvPr id="6" name="Image 3" descr="Une image contenant texte, Police, diagramme, ligne&#10;&#10;Description générée automatiquement">
            <a:extLst>
              <a:ext uri="{FF2B5EF4-FFF2-40B4-BE49-F238E27FC236}">
                <a16:creationId xmlns:a16="http://schemas.microsoft.com/office/drawing/2014/main" id="{6062C7CB-F227-7DA6-91B0-C61E8B93A7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612" t="52145" r="664" b="123"/>
          <a:stretch>
            <a:fillRect/>
          </a:stretch>
        </p:blipFill>
        <p:spPr>
          <a:xfrm>
            <a:off x="373393" y="5503745"/>
            <a:ext cx="3432592" cy="11596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14EE59-F8DE-C367-C3EC-5C8C4E271E51}"/>
              </a:ext>
            </a:extLst>
          </p:cNvPr>
          <p:cNvSpPr/>
          <p:nvPr/>
        </p:nvSpPr>
        <p:spPr>
          <a:xfrm>
            <a:off x="3011614" y="3818000"/>
            <a:ext cx="1355372" cy="137707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3" name="ZoneTexte 9">
            <a:extLst>
              <a:ext uri="{FF2B5EF4-FFF2-40B4-BE49-F238E27FC236}">
                <a16:creationId xmlns:a16="http://schemas.microsoft.com/office/drawing/2014/main" id="{974262DF-0456-3907-8187-91E46A3AB8FB}"/>
              </a:ext>
            </a:extLst>
          </p:cNvPr>
          <p:cNvSpPr txBox="1"/>
          <p:nvPr/>
        </p:nvSpPr>
        <p:spPr>
          <a:xfrm>
            <a:off x="2193890" y="3808277"/>
            <a:ext cx="247870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E97132"/>
                </a:solidFill>
                <a:latin typeface="Garamond"/>
                <a:ea typeface="+mn-lt"/>
                <a:cs typeface="+mn-lt"/>
              </a:rPr>
              <a:t>GR predict γ ≈ 0.55</a:t>
            </a:r>
            <a:endParaRPr lang="fr-FR" b="1">
              <a:solidFill>
                <a:srgbClr val="E97132"/>
              </a:solidFill>
              <a:latin typeface="Garamond"/>
              <a:ea typeface="+mn-lt"/>
              <a:cs typeface="+mn-lt"/>
            </a:endParaRPr>
          </a:p>
        </p:txBody>
      </p:sp>
      <p:sp>
        <p:nvSpPr>
          <p:cNvPr id="22" name="ZoneTexte 15">
            <a:extLst>
              <a:ext uri="{FF2B5EF4-FFF2-40B4-BE49-F238E27FC236}">
                <a16:creationId xmlns:a16="http://schemas.microsoft.com/office/drawing/2014/main" id="{8EAE304F-FEFB-0BF3-6C6C-FC0EF793ABC1}"/>
              </a:ext>
            </a:extLst>
          </p:cNvPr>
          <p:cNvSpPr txBox="1"/>
          <p:nvPr/>
        </p:nvSpPr>
        <p:spPr>
          <a:xfrm>
            <a:off x="8219" y="6517178"/>
            <a:ext cx="1808897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err="1">
                <a:latin typeface="Book Antiqua"/>
              </a:rPr>
              <a:t>Credit</a:t>
            </a:r>
            <a:r>
              <a:rPr lang="fr-FR" sz="1400" i="1">
                <a:latin typeface="Book Antiqua"/>
              </a:rPr>
              <a:t> : H. Gil-Marin</a:t>
            </a:r>
          </a:p>
        </p:txBody>
      </p:sp>
    </p:spTree>
    <p:extLst>
      <p:ext uri="{BB962C8B-B14F-4D97-AF65-F5344CB8AC3E}">
        <p14:creationId xmlns:p14="http://schemas.microsoft.com/office/powerpoint/2010/main" val="3187589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4F299-12EF-0E6A-4C37-5C36840F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0A5D2-AC6A-9CAB-1EFE-867D29636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34" r="-99" b="6038"/>
          <a:stretch>
            <a:fillRect/>
          </a:stretch>
        </p:blipFill>
        <p:spPr>
          <a:xfrm>
            <a:off x="-352" y="-704"/>
            <a:ext cx="9153078" cy="6866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538A1E-BC6C-F148-0C93-32C8205EE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45996"/>
            <a:ext cx="2417982" cy="1045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BC8411-37FD-EDD1-AE27-74935E53868D}"/>
              </a:ext>
            </a:extLst>
          </p:cNvPr>
          <p:cNvSpPr txBox="1"/>
          <p:nvPr/>
        </p:nvSpPr>
        <p:spPr>
          <a:xfrm>
            <a:off x="2668581" y="36058"/>
            <a:ext cx="633816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FFFFFF"/>
                </a:solidFill>
                <a:latin typeface="Garamond"/>
              </a:rPr>
              <a:t>Cosmological implication of DESI DR1 and DR2</a:t>
            </a:r>
            <a:endParaRPr lang="en-US" sz="3200"/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EE37E271-C1DF-8DA3-6FEE-90C63A7DB05E}"/>
              </a:ext>
            </a:extLst>
          </p:cNvPr>
          <p:cNvSpPr txBox="1"/>
          <p:nvPr/>
        </p:nvSpPr>
        <p:spPr>
          <a:xfrm>
            <a:off x="62996" y="6540393"/>
            <a:ext cx="3419913" cy="28469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err="1">
                <a:solidFill>
                  <a:srgbClr val="FFFFFF"/>
                </a:solidFill>
                <a:latin typeface="Book Antiqua"/>
              </a:rPr>
              <a:t>Credit</a:t>
            </a:r>
            <a:r>
              <a:rPr lang="fr-FR" sz="1400" i="1">
                <a:solidFill>
                  <a:srgbClr val="FFFFFF"/>
                </a:solidFill>
                <a:latin typeface="Book Antiqua"/>
              </a:rPr>
              <a:t> : DESI collaboration/Claire </a:t>
            </a:r>
            <a:r>
              <a:rPr lang="fr-FR" sz="1400" i="1" err="1">
                <a:solidFill>
                  <a:srgbClr val="FFFFFF"/>
                </a:solidFill>
                <a:latin typeface="Book Antiqua"/>
              </a:rPr>
              <a:t>Lamman</a:t>
            </a:r>
            <a:endParaRPr lang="fr-FR" sz="1400" i="1">
              <a:solidFill>
                <a:srgbClr val="FFFFFF"/>
              </a:solidFill>
              <a:latin typeface="Book Antiqu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FC7CE-7531-8B2A-E5BE-E7ED8C6A4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6" y="1334022"/>
            <a:ext cx="1557279" cy="2298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36FB57-BC7D-2DBD-235E-C62CB76FF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1" y="1334218"/>
            <a:ext cx="1659319" cy="229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185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3FE1B-AAD8-6C8D-AA8A-86300A011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829078-885A-E11E-C93D-224E45C6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BE428-0D97-DC34-AE29-EE48A176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25</a:t>
            </a:fld>
            <a:endParaRPr lang="en-US" sz="1100">
              <a:latin typeface="Garamond"/>
            </a:endParaRPr>
          </a:p>
        </p:txBody>
      </p:sp>
      <p:pic>
        <p:nvPicPr>
          <p:cNvPr id="12" name="Google Shape;82;p15" title="lagrida_latex_editor (17).png">
            <a:extLst>
              <a:ext uri="{FF2B5EF4-FFF2-40B4-BE49-F238E27FC236}">
                <a16:creationId xmlns:a16="http://schemas.microsoft.com/office/drawing/2014/main" id="{17BDAB2F-BA7B-BA81-3A80-A539A3CB51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2070" b="2069"/>
          <a:stretch/>
        </p:blipFill>
        <p:spPr>
          <a:xfrm>
            <a:off x="1555589" y="1326223"/>
            <a:ext cx="6409652" cy="37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3;p15" title="lagrida_latex_editor (18).png">
            <a:extLst>
              <a:ext uri="{FF2B5EF4-FFF2-40B4-BE49-F238E27FC236}">
                <a16:creationId xmlns:a16="http://schemas.microsoft.com/office/drawing/2014/main" id="{E4735B8A-EB51-7652-56C0-637417FD1E2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706" y="2603843"/>
            <a:ext cx="4152710" cy="72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84;p15">
            <a:extLst>
              <a:ext uri="{FF2B5EF4-FFF2-40B4-BE49-F238E27FC236}">
                <a16:creationId xmlns:a16="http://schemas.microsoft.com/office/drawing/2014/main" id="{184F0A38-E8E3-DB1F-97F5-D042F49B54F7}"/>
              </a:ext>
            </a:extLst>
          </p:cNvPr>
          <p:cNvSpPr/>
          <p:nvPr/>
        </p:nvSpPr>
        <p:spPr>
          <a:xfrm>
            <a:off x="4409741" y="2560380"/>
            <a:ext cx="324332" cy="811375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>
              <a:latin typeface="Garamond"/>
            </a:endParaRPr>
          </a:p>
        </p:txBody>
      </p:sp>
      <p:sp>
        <p:nvSpPr>
          <p:cNvPr id="18" name="Google Shape;85;p15">
            <a:extLst>
              <a:ext uri="{FF2B5EF4-FFF2-40B4-BE49-F238E27FC236}">
                <a16:creationId xmlns:a16="http://schemas.microsoft.com/office/drawing/2014/main" id="{9BBFD2C2-9DC4-A538-8323-C88B361521EC}"/>
              </a:ext>
            </a:extLst>
          </p:cNvPr>
          <p:cNvSpPr txBox="1"/>
          <p:nvPr/>
        </p:nvSpPr>
        <p:spPr>
          <a:xfrm>
            <a:off x="4781611" y="2656117"/>
            <a:ext cx="1412351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Garamond"/>
              </a:rPr>
              <a:t>In GR:</a:t>
            </a:r>
          </a:p>
        </p:txBody>
      </p:sp>
      <p:pic>
        <p:nvPicPr>
          <p:cNvPr id="20" name="Google Shape;86;p15" title="lagrida_latex_editor (19).png">
            <a:extLst>
              <a:ext uri="{FF2B5EF4-FFF2-40B4-BE49-F238E27FC236}">
                <a16:creationId xmlns:a16="http://schemas.microsoft.com/office/drawing/2014/main" id="{6E95151E-E0EA-217E-011A-F74BD4A6323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1403" y="2796855"/>
            <a:ext cx="2823305" cy="33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7;p15" title="fsigma8_mu_desi.png">
            <a:extLst>
              <a:ext uri="{FF2B5EF4-FFF2-40B4-BE49-F238E27FC236}">
                <a16:creationId xmlns:a16="http://schemas.microsoft.com/office/drawing/2014/main" id="{D2D9FAD2-D088-A6E8-1C1C-5453BBC8A8F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11830" y="3533711"/>
            <a:ext cx="5234075" cy="288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8;p15" title="lagrida_latex_editor (20).png">
            <a:extLst>
              <a:ext uri="{FF2B5EF4-FFF2-40B4-BE49-F238E27FC236}">
                <a16:creationId xmlns:a16="http://schemas.microsoft.com/office/drawing/2014/main" id="{5377C9D6-09A4-6F95-3631-0B08E1BBC5C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0113" y="4477406"/>
            <a:ext cx="2786814" cy="137351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89;p15">
            <a:extLst>
              <a:ext uri="{FF2B5EF4-FFF2-40B4-BE49-F238E27FC236}">
                <a16:creationId xmlns:a16="http://schemas.microsoft.com/office/drawing/2014/main" id="{F8DA5808-4975-B8A5-8CB4-1D52CB39B266}"/>
              </a:ext>
            </a:extLst>
          </p:cNvPr>
          <p:cNvSpPr txBox="1"/>
          <p:nvPr/>
        </p:nvSpPr>
        <p:spPr>
          <a:xfrm>
            <a:off x="-3849" y="3774808"/>
            <a:ext cx="5048786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Garamond"/>
              </a:rPr>
              <a:t>Choose the following time dependence:</a:t>
            </a:r>
          </a:p>
        </p:txBody>
      </p:sp>
      <p:cxnSp>
        <p:nvCxnSpPr>
          <p:cNvPr id="28" name="Google Shape;90;p15">
            <a:extLst>
              <a:ext uri="{FF2B5EF4-FFF2-40B4-BE49-F238E27FC236}">
                <a16:creationId xmlns:a16="http://schemas.microsoft.com/office/drawing/2014/main" id="{DD37BACA-27A6-88BD-0E62-504F36D2FE85}"/>
              </a:ext>
            </a:extLst>
          </p:cNvPr>
          <p:cNvCxnSpPr/>
          <p:nvPr/>
        </p:nvCxnSpPr>
        <p:spPr>
          <a:xfrm flipH="1">
            <a:off x="3626698" y="4884948"/>
            <a:ext cx="427338" cy="123196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30" name="Google Shape;91;p15">
            <a:extLst>
              <a:ext uri="{FF2B5EF4-FFF2-40B4-BE49-F238E27FC236}">
                <a16:creationId xmlns:a16="http://schemas.microsoft.com/office/drawing/2014/main" id="{BB6D1684-9486-2724-0854-FD8AF59DE715}"/>
              </a:ext>
            </a:extLst>
          </p:cNvPr>
          <p:cNvSpPr txBox="1"/>
          <p:nvPr/>
        </p:nvSpPr>
        <p:spPr>
          <a:xfrm>
            <a:off x="2777569" y="6132638"/>
            <a:ext cx="2271417" cy="57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Garamond"/>
              </a:rPr>
              <a:t>Growth rate of structure</a:t>
            </a:r>
          </a:p>
        </p:txBody>
      </p:sp>
      <p:sp>
        <p:nvSpPr>
          <p:cNvPr id="32" name="Google Shape;92;p15">
            <a:extLst>
              <a:ext uri="{FF2B5EF4-FFF2-40B4-BE49-F238E27FC236}">
                <a16:creationId xmlns:a16="http://schemas.microsoft.com/office/drawing/2014/main" id="{5C73E2B6-AFD8-6476-FB34-739114406D04}"/>
              </a:ext>
            </a:extLst>
          </p:cNvPr>
          <p:cNvSpPr txBox="1"/>
          <p:nvPr/>
        </p:nvSpPr>
        <p:spPr>
          <a:xfrm>
            <a:off x="333638" y="1259235"/>
            <a:ext cx="11178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Garamond"/>
              </a:rPr>
              <a:t>FLRW</a:t>
            </a:r>
            <a:r>
              <a:rPr lang="en-GB">
                <a:solidFill>
                  <a:schemeClr val="dk1"/>
                </a:solidFill>
                <a:latin typeface="Garamond"/>
              </a:rPr>
              <a:t>:</a:t>
            </a:r>
          </a:p>
        </p:txBody>
      </p:sp>
      <p:sp>
        <p:nvSpPr>
          <p:cNvPr id="34" name="Google Shape;93;p15">
            <a:extLst>
              <a:ext uri="{FF2B5EF4-FFF2-40B4-BE49-F238E27FC236}">
                <a16:creationId xmlns:a16="http://schemas.microsoft.com/office/drawing/2014/main" id="{DB580AF3-4FA3-09CE-7F98-80AD861F57CA}"/>
              </a:ext>
            </a:extLst>
          </p:cNvPr>
          <p:cNvSpPr txBox="1"/>
          <p:nvPr/>
        </p:nvSpPr>
        <p:spPr>
          <a:xfrm>
            <a:off x="116852" y="1889067"/>
            <a:ext cx="1817400" cy="46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Garamond"/>
              </a:rPr>
              <a:t>At late times:</a:t>
            </a:r>
            <a:r>
              <a:rPr lang="en-GB" sz="2800">
                <a:solidFill>
                  <a:schemeClr val="dk2"/>
                </a:solidFill>
                <a:latin typeface="Garamond"/>
              </a:rPr>
              <a:t> </a:t>
            </a:r>
          </a:p>
        </p:txBody>
      </p:sp>
      <p:sp>
        <p:nvSpPr>
          <p:cNvPr id="3" name="Google Shape;81;p15">
            <a:extLst>
              <a:ext uri="{FF2B5EF4-FFF2-40B4-BE49-F238E27FC236}">
                <a16:creationId xmlns:a16="http://schemas.microsoft.com/office/drawing/2014/main" id="{F8FA9168-B535-F9EB-3331-5F5BCF656911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Full-shape DR1: Modified Gravity</a:t>
            </a:r>
            <a:endParaRPr lang="en-US" sz="32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127031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59390-55E4-8B0A-8D0B-6D32A2206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2;p16" title="Sigma0_mu0_1.png">
            <a:extLst>
              <a:ext uri="{FF2B5EF4-FFF2-40B4-BE49-F238E27FC236}">
                <a16:creationId xmlns:a16="http://schemas.microsoft.com/office/drawing/2014/main" id="{B64B7F8D-D237-CFF6-B121-55ED5330D6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94168" y="1692835"/>
            <a:ext cx="5248057" cy="446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CBE73F-F3A1-2AED-9F71-68DF5B37F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24F5F-32E2-F17D-C1B4-AC87C37E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26</a:t>
            </a:fld>
            <a:endParaRPr lang="en-US" sz="1100">
              <a:latin typeface="Garamond"/>
            </a:endParaRPr>
          </a:p>
        </p:txBody>
      </p:sp>
      <p:sp>
        <p:nvSpPr>
          <p:cNvPr id="9" name="Google Shape;81;p15">
            <a:extLst>
              <a:ext uri="{FF2B5EF4-FFF2-40B4-BE49-F238E27FC236}">
                <a16:creationId xmlns:a16="http://schemas.microsoft.com/office/drawing/2014/main" id="{1E3C2161-7281-7966-E33C-962F9345DB14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Full-shape DR1: Modified Gravity</a:t>
            </a:r>
            <a:endParaRPr lang="en-US" sz="32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5" name="Google Shape;103;p16" title="lagrida_latex_editor (21).png">
            <a:extLst>
              <a:ext uri="{FF2B5EF4-FFF2-40B4-BE49-F238E27FC236}">
                <a16:creationId xmlns:a16="http://schemas.microsoft.com/office/drawing/2014/main" id="{AE75452C-49FC-9F04-7734-EF850D3251F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894" y="4200351"/>
            <a:ext cx="2419276" cy="48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4;p16" title="lagrida_latex_editor (18).png">
            <a:extLst>
              <a:ext uri="{FF2B5EF4-FFF2-40B4-BE49-F238E27FC236}">
                <a16:creationId xmlns:a16="http://schemas.microsoft.com/office/drawing/2014/main" id="{2084FAEE-F2A3-3322-E491-F079897FE1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254" r="-110" b="52000"/>
          <a:stretch>
            <a:fillRect/>
          </a:stretch>
        </p:blipFill>
        <p:spPr>
          <a:xfrm>
            <a:off x="113183" y="2351539"/>
            <a:ext cx="3940913" cy="3693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05;p16">
            <a:extLst>
              <a:ext uri="{FF2B5EF4-FFF2-40B4-BE49-F238E27FC236}">
                <a16:creationId xmlns:a16="http://schemas.microsoft.com/office/drawing/2014/main" id="{7118AE08-2714-7BAB-E9CA-B1973A7E9A1A}"/>
              </a:ext>
            </a:extLst>
          </p:cNvPr>
          <p:cNvSpPr txBox="1"/>
          <p:nvPr/>
        </p:nvSpPr>
        <p:spPr>
          <a:xfrm>
            <a:off x="129227" y="3010868"/>
            <a:ext cx="3789852" cy="1186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>
                <a:solidFill>
                  <a:schemeClr val="dk1"/>
                </a:solidFill>
                <a:latin typeface="Garamond"/>
              </a:rPr>
              <a:t>Describes the motion of massive particles in a gravitational field:</a:t>
            </a:r>
            <a:endParaRPr lang="en-US">
              <a:solidFill>
                <a:schemeClr val="dk1"/>
              </a:solidFill>
              <a:latin typeface="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Garamond"/>
              </a:rPr>
              <a:t>→ can be directly constrained by DESI</a:t>
            </a:r>
            <a:endParaRPr lang="en-US">
              <a:solidFill>
                <a:schemeClr val="dk1"/>
              </a:solidFill>
              <a:latin typeface="Garamond"/>
            </a:endParaRPr>
          </a:p>
        </p:txBody>
      </p:sp>
      <p:cxnSp>
        <p:nvCxnSpPr>
          <p:cNvPr id="25" name="Google Shape;108;p16">
            <a:extLst>
              <a:ext uri="{FF2B5EF4-FFF2-40B4-BE49-F238E27FC236}">
                <a16:creationId xmlns:a16="http://schemas.microsoft.com/office/drawing/2014/main" id="{54E14167-2206-E2F6-4B63-DDF5515FFD6C}"/>
              </a:ext>
            </a:extLst>
          </p:cNvPr>
          <p:cNvCxnSpPr/>
          <p:nvPr/>
        </p:nvCxnSpPr>
        <p:spPr>
          <a:xfrm>
            <a:off x="6956954" y="4294684"/>
            <a:ext cx="1119797" cy="17159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9" name="Google Shape;110;p16">
            <a:extLst>
              <a:ext uri="{FF2B5EF4-FFF2-40B4-BE49-F238E27FC236}">
                <a16:creationId xmlns:a16="http://schemas.microsoft.com/office/drawing/2014/main" id="{1A8FC7DB-825E-9EF1-C69E-C5E30A60AA7D}"/>
              </a:ext>
            </a:extLst>
          </p:cNvPr>
          <p:cNvSpPr txBox="1"/>
          <p:nvPr/>
        </p:nvSpPr>
        <p:spPr>
          <a:xfrm>
            <a:off x="3880037" y="6189519"/>
            <a:ext cx="3605559" cy="343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Garamond"/>
              </a:rPr>
              <a:t>Area where we don’t trust our theory predictions</a:t>
            </a:r>
            <a:endParaRPr lang="en-US" sz="1400">
              <a:solidFill>
                <a:schemeClr val="dk2"/>
              </a:solidFill>
              <a:latin typeface="Garamond"/>
            </a:endParaRPr>
          </a:p>
        </p:txBody>
      </p:sp>
      <p:sp>
        <p:nvSpPr>
          <p:cNvPr id="36" name="Google Shape;129;p17">
            <a:extLst>
              <a:ext uri="{FF2B5EF4-FFF2-40B4-BE49-F238E27FC236}">
                <a16:creationId xmlns:a16="http://schemas.microsoft.com/office/drawing/2014/main" id="{14504FA5-53F7-18D3-4E16-A8F63D3DB9EC}"/>
              </a:ext>
            </a:extLst>
          </p:cNvPr>
          <p:cNvSpPr txBox="1"/>
          <p:nvPr/>
        </p:nvSpPr>
        <p:spPr>
          <a:xfrm>
            <a:off x="8015365" y="5905170"/>
            <a:ext cx="563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Garamond"/>
              </a:rPr>
              <a:t>GR</a:t>
            </a:r>
          </a:p>
        </p:txBody>
      </p:sp>
      <p:cxnSp>
        <p:nvCxnSpPr>
          <p:cNvPr id="4" name="Google Shape;111;p16">
            <a:extLst>
              <a:ext uri="{FF2B5EF4-FFF2-40B4-BE49-F238E27FC236}">
                <a16:creationId xmlns:a16="http://schemas.microsoft.com/office/drawing/2014/main" id="{7B76431E-70D1-2E4E-DD8D-583098BE74D7}"/>
              </a:ext>
            </a:extLst>
          </p:cNvPr>
          <p:cNvCxnSpPr/>
          <p:nvPr/>
        </p:nvCxnSpPr>
        <p:spPr>
          <a:xfrm>
            <a:off x="4985510" y="4875334"/>
            <a:ext cx="244265" cy="139613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7" name="Google Shape;106;p16">
            <a:extLst>
              <a:ext uri="{FF2B5EF4-FFF2-40B4-BE49-F238E27FC236}">
                <a16:creationId xmlns:a16="http://schemas.microsoft.com/office/drawing/2014/main" id="{CA8F5AD9-56F3-0D4C-586B-DFEE42F25723}"/>
              </a:ext>
            </a:extLst>
          </p:cNvPr>
          <p:cNvCxnSpPr/>
          <p:nvPr/>
        </p:nvCxnSpPr>
        <p:spPr>
          <a:xfrm>
            <a:off x="6737901" y="4200404"/>
            <a:ext cx="282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07;p16">
            <a:extLst>
              <a:ext uri="{FF2B5EF4-FFF2-40B4-BE49-F238E27FC236}">
                <a16:creationId xmlns:a16="http://schemas.microsoft.com/office/drawing/2014/main" id="{1E5E6D62-6719-2624-2721-93C756422A74}"/>
              </a:ext>
            </a:extLst>
          </p:cNvPr>
          <p:cNvCxnSpPr/>
          <p:nvPr/>
        </p:nvCxnSpPr>
        <p:spPr>
          <a:xfrm rot="10800000">
            <a:off x="6875451" y="4069754"/>
            <a:ext cx="6900" cy="261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56210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86520-607E-61E3-9105-B3BA132FB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F57D9E-BFB4-F06F-90ED-E64E30D28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E9535-B2D8-A244-92E8-722D1089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27</a:t>
            </a:fld>
            <a:endParaRPr lang="en-US" sz="1100">
              <a:latin typeface="Garamond"/>
            </a:endParaRPr>
          </a:p>
        </p:txBody>
      </p:sp>
      <p:sp>
        <p:nvSpPr>
          <p:cNvPr id="9" name="Google Shape;81;p15">
            <a:extLst>
              <a:ext uri="{FF2B5EF4-FFF2-40B4-BE49-F238E27FC236}">
                <a16:creationId xmlns:a16="http://schemas.microsoft.com/office/drawing/2014/main" id="{58226FE2-CF01-2E7E-FF67-83508D6101CA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Full-shape DR1: Modified Gravity</a:t>
            </a:r>
            <a:endParaRPr lang="en-US" sz="32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3" name="Google Shape;102;p16" descr="Sigma0_mu0_1.png" title="Sigma0_mu0_1.png">
            <a:extLst>
              <a:ext uri="{FF2B5EF4-FFF2-40B4-BE49-F238E27FC236}">
                <a16:creationId xmlns:a16="http://schemas.microsoft.com/office/drawing/2014/main" id="{B944235D-14AA-C8AC-892A-9C5A39E59D96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904293" y="1692835"/>
            <a:ext cx="5227807" cy="446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4;p16" title="lagrida_latex_editor (18).png">
            <a:extLst>
              <a:ext uri="{FF2B5EF4-FFF2-40B4-BE49-F238E27FC236}">
                <a16:creationId xmlns:a16="http://schemas.microsoft.com/office/drawing/2014/main" id="{C5AEC6A9-F872-B8BE-942E-3EEDD9FEFF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1740" t="43411" r="-1279" b="-10078"/>
          <a:stretch>
            <a:fillRect/>
          </a:stretch>
        </p:blipFill>
        <p:spPr>
          <a:xfrm>
            <a:off x="63336" y="2100198"/>
            <a:ext cx="4441477" cy="51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05;p16">
            <a:extLst>
              <a:ext uri="{FF2B5EF4-FFF2-40B4-BE49-F238E27FC236}">
                <a16:creationId xmlns:a16="http://schemas.microsoft.com/office/drawing/2014/main" id="{E9585849-7EED-3427-D732-00501460B4E4}"/>
              </a:ext>
            </a:extLst>
          </p:cNvPr>
          <p:cNvSpPr txBox="1"/>
          <p:nvPr/>
        </p:nvSpPr>
        <p:spPr>
          <a:xfrm>
            <a:off x="121206" y="2735590"/>
            <a:ext cx="3950273" cy="121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Garamond"/>
              </a:rPr>
              <a:t>Describes the motion of massive particles in a gravitational field:</a:t>
            </a:r>
            <a:endParaRPr lang="en-US">
              <a:solidFill>
                <a:schemeClr val="dk1"/>
              </a:solidFill>
              <a:latin typeface="Garamond"/>
            </a:endParaRPr>
          </a:p>
          <a:p>
            <a:pPr algn="ctr"/>
            <a:r>
              <a:rPr lang="en-GB">
                <a:solidFill>
                  <a:schemeClr val="dk1"/>
                </a:solidFill>
                <a:latin typeface="Garamond"/>
              </a:rPr>
              <a:t>→ can be constrained by lensing and ISW</a:t>
            </a:r>
            <a:endParaRPr lang="en-US">
              <a:solidFill>
                <a:schemeClr val="dk1"/>
              </a:solidFill>
              <a:latin typeface="Garamond"/>
            </a:endParaRPr>
          </a:p>
          <a:p>
            <a:endParaRPr lang="en-GB">
              <a:solidFill>
                <a:schemeClr val="dk1"/>
              </a:solidFill>
              <a:latin typeface="Garamond"/>
            </a:endParaRPr>
          </a:p>
        </p:txBody>
      </p:sp>
      <p:pic>
        <p:nvPicPr>
          <p:cNvPr id="4" name="Google Shape;124;p17" title="lagrida_latex_editor (22).png">
            <a:extLst>
              <a:ext uri="{FF2B5EF4-FFF2-40B4-BE49-F238E27FC236}">
                <a16:creationId xmlns:a16="http://schemas.microsoft.com/office/drawing/2014/main" id="{31EC6390-1C2B-30A4-B3B9-935032F19D3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5335" y="3948034"/>
            <a:ext cx="2309007" cy="4642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A9E3F0-6E4C-5330-01A5-49B2E27421AC}"/>
              </a:ext>
            </a:extLst>
          </p:cNvPr>
          <p:cNvSpPr txBox="1"/>
          <p:nvPr/>
        </p:nvSpPr>
        <p:spPr>
          <a:xfrm>
            <a:off x="529389" y="4765009"/>
            <a:ext cx="35252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latin typeface="Garamond"/>
              </a:rPr>
              <a:t>Slight departure from GR related to CMB lensing anomaly</a:t>
            </a:r>
            <a:r>
              <a:rPr lang="en-US">
                <a:latin typeface="Garamond"/>
              </a:rPr>
              <a:t>​</a:t>
            </a:r>
          </a:p>
        </p:txBody>
      </p:sp>
      <p:cxnSp>
        <p:nvCxnSpPr>
          <p:cNvPr id="7" name="Google Shape;106;p16">
            <a:extLst>
              <a:ext uri="{FF2B5EF4-FFF2-40B4-BE49-F238E27FC236}">
                <a16:creationId xmlns:a16="http://schemas.microsoft.com/office/drawing/2014/main" id="{E42ACB9C-A7B3-6EB5-CCDB-396F595B04B0}"/>
              </a:ext>
            </a:extLst>
          </p:cNvPr>
          <p:cNvCxnSpPr/>
          <p:nvPr/>
        </p:nvCxnSpPr>
        <p:spPr>
          <a:xfrm>
            <a:off x="6737901" y="4200404"/>
            <a:ext cx="282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07;p16">
            <a:extLst>
              <a:ext uri="{FF2B5EF4-FFF2-40B4-BE49-F238E27FC236}">
                <a16:creationId xmlns:a16="http://schemas.microsoft.com/office/drawing/2014/main" id="{F6BE86F5-5BAA-104F-4539-CFCD3C35F93F}"/>
              </a:ext>
            </a:extLst>
          </p:cNvPr>
          <p:cNvCxnSpPr/>
          <p:nvPr/>
        </p:nvCxnSpPr>
        <p:spPr>
          <a:xfrm rot="10800000">
            <a:off x="6875451" y="4069754"/>
            <a:ext cx="6900" cy="261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08;p16">
            <a:extLst>
              <a:ext uri="{FF2B5EF4-FFF2-40B4-BE49-F238E27FC236}">
                <a16:creationId xmlns:a16="http://schemas.microsoft.com/office/drawing/2014/main" id="{4A25C56C-B772-6609-6D6E-239F4B80B379}"/>
              </a:ext>
            </a:extLst>
          </p:cNvPr>
          <p:cNvCxnSpPr/>
          <p:nvPr/>
        </p:nvCxnSpPr>
        <p:spPr>
          <a:xfrm>
            <a:off x="6956954" y="4294684"/>
            <a:ext cx="1119797" cy="17159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0" name="Google Shape;129;p17">
            <a:extLst>
              <a:ext uri="{FF2B5EF4-FFF2-40B4-BE49-F238E27FC236}">
                <a16:creationId xmlns:a16="http://schemas.microsoft.com/office/drawing/2014/main" id="{630E1E60-7BB6-DAA1-0797-2F7608FDFA75}"/>
              </a:ext>
            </a:extLst>
          </p:cNvPr>
          <p:cNvSpPr txBox="1"/>
          <p:nvPr/>
        </p:nvSpPr>
        <p:spPr>
          <a:xfrm>
            <a:off x="8015365" y="5905170"/>
            <a:ext cx="563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Garamond"/>
              </a:rPr>
              <a:t>GR</a:t>
            </a:r>
          </a:p>
        </p:txBody>
      </p:sp>
      <p:sp>
        <p:nvSpPr>
          <p:cNvPr id="23" name="Google Shape;110;p16">
            <a:extLst>
              <a:ext uri="{FF2B5EF4-FFF2-40B4-BE49-F238E27FC236}">
                <a16:creationId xmlns:a16="http://schemas.microsoft.com/office/drawing/2014/main" id="{9517B88B-0E44-3A20-1D71-FC1F75C23EB3}"/>
              </a:ext>
            </a:extLst>
          </p:cNvPr>
          <p:cNvSpPr txBox="1"/>
          <p:nvPr/>
        </p:nvSpPr>
        <p:spPr>
          <a:xfrm>
            <a:off x="3880037" y="6189519"/>
            <a:ext cx="3605559" cy="343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Garamond"/>
              </a:rPr>
              <a:t>Area where we don’t trust our theory predictions</a:t>
            </a:r>
            <a:endParaRPr lang="en-US" sz="1400">
              <a:solidFill>
                <a:schemeClr val="dk2"/>
              </a:solidFill>
              <a:latin typeface="Garamond"/>
            </a:endParaRPr>
          </a:p>
        </p:txBody>
      </p:sp>
      <p:cxnSp>
        <p:nvCxnSpPr>
          <p:cNvPr id="26" name="Google Shape;111;p16">
            <a:extLst>
              <a:ext uri="{FF2B5EF4-FFF2-40B4-BE49-F238E27FC236}">
                <a16:creationId xmlns:a16="http://schemas.microsoft.com/office/drawing/2014/main" id="{F920C295-1E04-3DC0-4168-AB560F1A749F}"/>
              </a:ext>
            </a:extLst>
          </p:cNvPr>
          <p:cNvCxnSpPr/>
          <p:nvPr/>
        </p:nvCxnSpPr>
        <p:spPr>
          <a:xfrm>
            <a:off x="4985510" y="4875334"/>
            <a:ext cx="244265" cy="139613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10296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D8B07-1EAC-A876-4B4A-21803586C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6069E2-3251-BFC7-F9E3-40CA8662F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0D35F-3550-C552-B687-74CE2A40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28</a:t>
            </a:fld>
            <a:endParaRPr lang="en-US" sz="1100">
              <a:latin typeface="Garamond"/>
            </a:endParaRPr>
          </a:p>
        </p:txBody>
      </p:sp>
      <p:sp>
        <p:nvSpPr>
          <p:cNvPr id="9" name="Google Shape;81;p15">
            <a:extLst>
              <a:ext uri="{FF2B5EF4-FFF2-40B4-BE49-F238E27FC236}">
                <a16:creationId xmlns:a16="http://schemas.microsoft.com/office/drawing/2014/main" id="{F8190ACE-8AD2-4884-95E1-A7D8C6A0981C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Full-shape DR1: Modified Gravity</a:t>
            </a:r>
            <a:endParaRPr lang="en-US" sz="32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3" name="Google Shape;102;p16" descr="Sigma0_mu0_1.png" title="Sigma0_mu0_1.png">
            <a:extLst>
              <a:ext uri="{FF2B5EF4-FFF2-40B4-BE49-F238E27FC236}">
                <a16:creationId xmlns:a16="http://schemas.microsoft.com/office/drawing/2014/main" id="{976492BB-C443-0D8C-39FE-A8B6F5D594DE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904293" y="1692835"/>
            <a:ext cx="5227807" cy="44694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3;p18">
            <a:extLst>
              <a:ext uri="{FF2B5EF4-FFF2-40B4-BE49-F238E27FC236}">
                <a16:creationId xmlns:a16="http://schemas.microsoft.com/office/drawing/2014/main" id="{292CABBC-0B0D-A345-0B85-8EEBE2ABA911}"/>
              </a:ext>
            </a:extLst>
          </p:cNvPr>
          <p:cNvSpPr txBox="1"/>
          <p:nvPr/>
        </p:nvSpPr>
        <p:spPr>
          <a:xfrm>
            <a:off x="158009" y="2136077"/>
            <a:ext cx="36237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Garamond"/>
              </a:rPr>
              <a:t>Combination of clustering and lensing:</a:t>
            </a:r>
            <a:endParaRPr lang="en-US" sz="2400">
              <a:solidFill>
                <a:schemeClr val="dk1"/>
              </a:solidFill>
              <a:latin typeface="Garamond"/>
            </a:endParaRPr>
          </a:p>
        </p:txBody>
      </p:sp>
      <p:pic>
        <p:nvPicPr>
          <p:cNvPr id="11" name="Google Shape;144;p18" title="lagrida_latex_editor (24).png">
            <a:extLst>
              <a:ext uri="{FF2B5EF4-FFF2-40B4-BE49-F238E27FC236}">
                <a16:creationId xmlns:a16="http://schemas.microsoft.com/office/drawing/2014/main" id="{4852E594-943C-2D4E-75A1-4E51251F7B4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982" y="3690702"/>
            <a:ext cx="2756186" cy="7949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45;p18">
            <a:extLst>
              <a:ext uri="{FF2B5EF4-FFF2-40B4-BE49-F238E27FC236}">
                <a16:creationId xmlns:a16="http://schemas.microsoft.com/office/drawing/2014/main" id="{F5FB49E9-A753-AE15-40F5-16B16628DDFB}"/>
              </a:ext>
            </a:extLst>
          </p:cNvPr>
          <p:cNvSpPr/>
          <p:nvPr/>
        </p:nvSpPr>
        <p:spPr>
          <a:xfrm flipH="1">
            <a:off x="501859" y="3695786"/>
            <a:ext cx="213205" cy="8088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CB78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" name="Google Shape;146;p18">
            <a:extLst>
              <a:ext uri="{FF2B5EF4-FFF2-40B4-BE49-F238E27FC236}">
                <a16:creationId xmlns:a16="http://schemas.microsoft.com/office/drawing/2014/main" id="{26EB812B-2A26-AFC0-B579-EA818B250146}"/>
              </a:ext>
            </a:extLst>
          </p:cNvPr>
          <p:cNvSpPr txBox="1"/>
          <p:nvPr/>
        </p:nvSpPr>
        <p:spPr>
          <a:xfrm>
            <a:off x="563872" y="3039825"/>
            <a:ext cx="3082136" cy="35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CB78BC"/>
                </a:solidFill>
                <a:latin typeface="Garamond"/>
                <a:ea typeface="Merriweather"/>
                <a:cs typeface="Merriweather"/>
                <a:sym typeface="Merriweather"/>
              </a:rPr>
              <a:t>DESI +CMB-nl+DESY3</a:t>
            </a:r>
            <a:endParaRPr lang="en-US" sz="2000" b="1">
              <a:solidFill>
                <a:srgbClr val="CB78BC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20" name="Google Shape;153;p18">
            <a:extLst>
              <a:ext uri="{FF2B5EF4-FFF2-40B4-BE49-F238E27FC236}">
                <a16:creationId xmlns:a16="http://schemas.microsoft.com/office/drawing/2014/main" id="{215CAE67-93CC-913D-8672-B32B5993CB77}"/>
              </a:ext>
            </a:extLst>
          </p:cNvPr>
          <p:cNvSpPr txBox="1"/>
          <p:nvPr/>
        </p:nvSpPr>
        <p:spPr>
          <a:xfrm>
            <a:off x="263319" y="4955956"/>
            <a:ext cx="3625831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Garamond"/>
              </a:rPr>
              <a:t>Suggest consistency with GR</a:t>
            </a:r>
            <a:endParaRPr lang="en-US" sz="2400">
              <a:solidFill>
                <a:schemeClr val="dk1"/>
              </a:solidFill>
              <a:latin typeface="Garamond"/>
            </a:endParaRPr>
          </a:p>
        </p:txBody>
      </p:sp>
      <p:cxnSp>
        <p:nvCxnSpPr>
          <p:cNvPr id="7" name="Google Shape;106;p16">
            <a:extLst>
              <a:ext uri="{FF2B5EF4-FFF2-40B4-BE49-F238E27FC236}">
                <a16:creationId xmlns:a16="http://schemas.microsoft.com/office/drawing/2014/main" id="{8A47F784-E96A-203F-D2B8-F95797B0F339}"/>
              </a:ext>
            </a:extLst>
          </p:cNvPr>
          <p:cNvCxnSpPr/>
          <p:nvPr/>
        </p:nvCxnSpPr>
        <p:spPr>
          <a:xfrm>
            <a:off x="6737901" y="4200404"/>
            <a:ext cx="282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107;p16">
            <a:extLst>
              <a:ext uri="{FF2B5EF4-FFF2-40B4-BE49-F238E27FC236}">
                <a16:creationId xmlns:a16="http://schemas.microsoft.com/office/drawing/2014/main" id="{F7BA53FC-8BBC-3905-E97D-DA2264DE56BA}"/>
              </a:ext>
            </a:extLst>
          </p:cNvPr>
          <p:cNvCxnSpPr/>
          <p:nvPr/>
        </p:nvCxnSpPr>
        <p:spPr>
          <a:xfrm rot="10800000">
            <a:off x="6875451" y="4069754"/>
            <a:ext cx="6900" cy="261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108;p16">
            <a:extLst>
              <a:ext uri="{FF2B5EF4-FFF2-40B4-BE49-F238E27FC236}">
                <a16:creationId xmlns:a16="http://schemas.microsoft.com/office/drawing/2014/main" id="{006EEE3F-C523-9EBA-DC97-5AE6584AF13F}"/>
              </a:ext>
            </a:extLst>
          </p:cNvPr>
          <p:cNvCxnSpPr/>
          <p:nvPr/>
        </p:nvCxnSpPr>
        <p:spPr>
          <a:xfrm>
            <a:off x="6956954" y="4294684"/>
            <a:ext cx="1119797" cy="17159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4" name="Google Shape;129;p17">
            <a:extLst>
              <a:ext uri="{FF2B5EF4-FFF2-40B4-BE49-F238E27FC236}">
                <a16:creationId xmlns:a16="http://schemas.microsoft.com/office/drawing/2014/main" id="{7699E20C-3EB3-EB1D-849B-74DACA91FE84}"/>
              </a:ext>
            </a:extLst>
          </p:cNvPr>
          <p:cNvSpPr txBox="1"/>
          <p:nvPr/>
        </p:nvSpPr>
        <p:spPr>
          <a:xfrm>
            <a:off x="8015365" y="5905170"/>
            <a:ext cx="563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Garamond"/>
              </a:rPr>
              <a:t>GR</a:t>
            </a:r>
          </a:p>
        </p:txBody>
      </p:sp>
      <p:sp>
        <p:nvSpPr>
          <p:cNvPr id="27" name="Google Shape;110;p16">
            <a:extLst>
              <a:ext uri="{FF2B5EF4-FFF2-40B4-BE49-F238E27FC236}">
                <a16:creationId xmlns:a16="http://schemas.microsoft.com/office/drawing/2014/main" id="{30EF0879-ADBE-B7FC-B5F1-640ADB099B24}"/>
              </a:ext>
            </a:extLst>
          </p:cNvPr>
          <p:cNvSpPr txBox="1"/>
          <p:nvPr/>
        </p:nvSpPr>
        <p:spPr>
          <a:xfrm>
            <a:off x="3880037" y="6189519"/>
            <a:ext cx="3605559" cy="343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Garamond"/>
              </a:rPr>
              <a:t>Area where we don’t trust our theory predictions</a:t>
            </a:r>
            <a:endParaRPr lang="en-US" sz="1400">
              <a:solidFill>
                <a:schemeClr val="dk2"/>
              </a:solidFill>
              <a:latin typeface="Garamond"/>
            </a:endParaRPr>
          </a:p>
        </p:txBody>
      </p:sp>
      <p:cxnSp>
        <p:nvCxnSpPr>
          <p:cNvPr id="30" name="Google Shape;111;p16">
            <a:extLst>
              <a:ext uri="{FF2B5EF4-FFF2-40B4-BE49-F238E27FC236}">
                <a16:creationId xmlns:a16="http://schemas.microsoft.com/office/drawing/2014/main" id="{988C6FBE-B7F2-3E54-3933-7DE6D170E719}"/>
              </a:ext>
            </a:extLst>
          </p:cNvPr>
          <p:cNvCxnSpPr/>
          <p:nvPr/>
        </p:nvCxnSpPr>
        <p:spPr>
          <a:xfrm>
            <a:off x="4985510" y="4875334"/>
            <a:ext cx="244265" cy="139613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14339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9" title="bao_measurements_with_y1_diagram_z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800411"/>
            <a:ext cx="5965327" cy="40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 title="LCDM_BAO_per_tracer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676" y="2479813"/>
            <a:ext cx="3280325" cy="27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538930" y="5758058"/>
            <a:ext cx="1720758" cy="26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bf: DESI + CMB + DESY5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4" name="Google Shape;164;p19"/>
          <p:cNvCxnSpPr/>
          <p:nvPr/>
        </p:nvCxnSpPr>
        <p:spPr>
          <a:xfrm rot="10800000" flipH="1">
            <a:off x="1454000" y="1829825"/>
            <a:ext cx="4625700" cy="1517400"/>
          </a:xfrm>
          <a:prstGeom prst="straightConnector1">
            <a:avLst/>
          </a:prstGeom>
          <a:noFill/>
          <a:ln w="28575" cap="flat" cmpd="sng">
            <a:solidFill>
              <a:srgbClr val="9ECF3D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65" name="Google Shape;165;p19"/>
          <p:cNvSpPr/>
          <p:nvPr/>
        </p:nvSpPr>
        <p:spPr>
          <a:xfrm>
            <a:off x="6088601" y="1097789"/>
            <a:ext cx="490725" cy="372625"/>
          </a:xfrm>
          <a:prstGeom prst="flowChartPunchedTape">
            <a:avLst/>
          </a:prstGeom>
          <a:solidFill>
            <a:srgbClr val="9ECF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cxnSp>
        <p:nvCxnSpPr>
          <p:cNvPr id="166" name="Google Shape;166;p19"/>
          <p:cNvCxnSpPr/>
          <p:nvPr/>
        </p:nvCxnSpPr>
        <p:spPr>
          <a:xfrm>
            <a:off x="6088600" y="1102587"/>
            <a:ext cx="0" cy="736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" name="Google Shape;167;p19"/>
          <p:cNvSpPr txBox="1"/>
          <p:nvPr/>
        </p:nvSpPr>
        <p:spPr>
          <a:xfrm>
            <a:off x="5943729" y="1467551"/>
            <a:ext cx="3175769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2400" b="1">
                <a:solidFill>
                  <a:srgbClr val="9ECF3D"/>
                </a:solidFill>
                <a:latin typeface="Garamond"/>
              </a:rPr>
              <a:t>Only isotropic </a:t>
            </a:r>
            <a:br>
              <a:rPr lang="en-GB" sz="2400" b="1">
                <a:solidFill>
                  <a:srgbClr val="9ECF3D"/>
                </a:solidFill>
                <a:latin typeface="Garamond"/>
              </a:rPr>
            </a:br>
            <a:r>
              <a:rPr lang="en-GB" sz="2400" b="1">
                <a:solidFill>
                  <a:srgbClr val="9ECF3D"/>
                </a:solidFill>
                <a:latin typeface="Garamond"/>
              </a:rPr>
              <a:t>BAO fit</a:t>
            </a:r>
            <a:endParaRPr lang="en-US" sz="2400" b="1">
              <a:solidFill>
                <a:srgbClr val="9ECF3D"/>
              </a:solidFill>
              <a:latin typeface="Garamo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BC675E-D55B-F575-45D2-AF6840E0C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3" name="Google Shape;81;p15">
            <a:extLst>
              <a:ext uri="{FF2B5EF4-FFF2-40B4-BE49-F238E27FC236}">
                <a16:creationId xmlns:a16="http://schemas.microsoft.com/office/drawing/2014/main" id="{C11CB13D-5670-6318-06D2-3CA7E176C818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BAO: From DR1 to DR2</a:t>
            </a:r>
            <a:endParaRPr lang="en-US" sz="40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F628B5-0FAD-C0E5-C6A9-D889105C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29</a:t>
            </a:fld>
            <a:endParaRPr lang="en-US" sz="1100">
              <a:latin typeface="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5ABFA-A658-CB36-75A6-5E58E14CA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BEDD04-9096-D232-ED96-6F899B84F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31" t="14" r="4472" b="-14"/>
          <a:stretch>
            <a:fillRect/>
          </a:stretch>
        </p:blipFill>
        <p:spPr>
          <a:xfrm>
            <a:off x="-5396" y="-78184"/>
            <a:ext cx="9197398" cy="6937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91403F-B823-EBCE-D2DE-1D858AA6E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FC338C-7143-7162-4797-6B842B1356D5}"/>
              </a:ext>
            </a:extLst>
          </p:cNvPr>
          <p:cNvSpPr txBox="1"/>
          <p:nvPr/>
        </p:nvSpPr>
        <p:spPr>
          <a:xfrm>
            <a:off x="2548265" y="156374"/>
            <a:ext cx="633816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Garamond"/>
              </a:rPr>
              <a:t>Dark Energy Spectroscopic Instrument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E295562A-A8FC-B27A-D0E5-4A4EC58C6378}"/>
              </a:ext>
            </a:extLst>
          </p:cNvPr>
          <p:cNvSpPr txBox="1"/>
          <p:nvPr/>
        </p:nvSpPr>
        <p:spPr>
          <a:xfrm>
            <a:off x="3285009" y="1090069"/>
            <a:ext cx="5765369" cy="42069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DESI is a state-of-the-art spectroscopic instrument installed at the</a:t>
            </a:r>
            <a:r>
              <a:rPr lang="en-US" sz="2000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 Mayall 4-meter telescope at Kitt Peak National Observatory.</a:t>
            </a:r>
            <a:endParaRPr lang="en-US" sz="2000">
              <a:solidFill>
                <a:schemeClr val="bg1"/>
              </a:solidFill>
              <a:highlight>
                <a:srgbClr val="FF0000"/>
              </a:highlight>
              <a:latin typeface="Garamond"/>
              <a:ea typeface="Verdana"/>
              <a:cs typeface="Gautami"/>
            </a:endParaRPr>
          </a:p>
          <a:p>
            <a:pPr marL="257175" indent="-257175">
              <a:buFont typeface="Arial"/>
              <a:buChar char="•"/>
            </a:pPr>
            <a:endParaRPr lang="en-US" sz="2000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257175" indent="-257175">
              <a:buFont typeface="Arial"/>
              <a:buChar char="•"/>
            </a:pPr>
            <a:r>
              <a:rPr lang="fr-FR" sz="2000" b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First </a:t>
            </a:r>
            <a:r>
              <a:rPr lang="fr-FR" sz="2000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+mn-lt"/>
                <a:cs typeface="+mn-lt"/>
              </a:rPr>
              <a:t>Stage-4 </a:t>
            </a:r>
            <a:r>
              <a:rPr lang="fr-FR" sz="2000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Calibri"/>
                <a:cs typeface="Calibri"/>
              </a:rPr>
              <a:t>s</a:t>
            </a:r>
            <a:r>
              <a:rPr lang="fr-FR" sz="2000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pectroscopic</a:t>
            </a:r>
            <a:r>
              <a:rPr lang="fr-FR" sz="2000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 </a:t>
            </a:r>
            <a:r>
              <a:rPr lang="fr-FR" sz="2000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survey</a:t>
            </a:r>
            <a:r>
              <a:rPr lang="fr-FR" sz="20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on sky </a:t>
            </a:r>
            <a:endParaRPr lang="fr-FR" sz="2000" b="1">
              <a:solidFill>
                <a:schemeClr val="bg1"/>
              </a:solidFill>
              <a:latin typeface="Garamond"/>
              <a:ea typeface="Verdana"/>
              <a:cs typeface="Calibri" panose="020F0502020204030204"/>
            </a:endParaRPr>
          </a:p>
          <a:p>
            <a:pPr marL="600075" lvl="1" indent="-257175">
              <a:buFont typeface="Calibri"/>
              <a:buChar char="-"/>
            </a:pPr>
            <a:r>
              <a:rPr lang="fr-FR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measures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the 3D distributions of galaxies </a:t>
            </a:r>
          </a:p>
          <a:p>
            <a:pPr marL="600075" lvl="1" indent="-257175">
              <a:buFont typeface="Calibri"/>
              <a:buChar char="-"/>
            </a:pPr>
            <a:r>
              <a:rPr lang="fr-FR" sz="20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1/3 sky 14000 deg²</a:t>
            </a:r>
          </a:p>
          <a:p>
            <a:pPr marL="257175" indent="-257175">
              <a:buFont typeface="Arial"/>
              <a:buChar char="•"/>
            </a:pPr>
            <a:endParaRPr lang="fr-FR" sz="2000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257175" indent="-257175">
              <a:buFont typeface="Arial"/>
              <a:buChar char="•"/>
            </a:pPr>
            <a:r>
              <a:rPr lang="fr-FR" sz="2000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40M </a:t>
            </a:r>
            <a:r>
              <a:rPr lang="fr-FR" sz="2000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redshifts</a:t>
            </a:r>
            <a:r>
              <a:rPr lang="fr-FR" sz="2000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 at the end of the </a:t>
            </a:r>
            <a:r>
              <a:rPr lang="fr-FR" sz="2000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survey</a:t>
            </a:r>
            <a:r>
              <a:rPr lang="fr-FR" sz="2000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 (5 </a:t>
            </a:r>
            <a:r>
              <a:rPr lang="fr-FR" sz="2000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years</a:t>
            </a:r>
            <a:r>
              <a:rPr lang="fr-FR" sz="2000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)</a:t>
            </a:r>
          </a:p>
          <a:p>
            <a:pPr lvl="1"/>
            <a:r>
              <a:rPr lang="fr-FR" sz="2000" b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     x13 </a:t>
            </a:r>
            <a:r>
              <a:rPr lang="fr-FR" sz="2000" b="1" err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previous</a:t>
            </a:r>
            <a:r>
              <a:rPr lang="fr-FR" sz="2000" b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 </a:t>
            </a:r>
            <a:r>
              <a:rPr lang="fr-FR" sz="2000" b="1" err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spectroscopic</a:t>
            </a:r>
            <a:r>
              <a:rPr lang="fr-FR" sz="2000" b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 </a:t>
            </a:r>
            <a:r>
              <a:rPr lang="fr-FR" sz="2000" b="1" err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surveys</a:t>
            </a:r>
            <a:endParaRPr lang="fr-FR" sz="2000" b="1">
              <a:solidFill>
                <a:schemeClr val="bg1"/>
              </a:solidFill>
              <a:latin typeface="Garamond"/>
              <a:ea typeface="+mn-lt"/>
              <a:cs typeface="+mn-lt"/>
            </a:endParaRPr>
          </a:p>
          <a:p>
            <a:pPr marL="600075" lvl="1" indent="-257175">
              <a:buFont typeface="Calibri"/>
              <a:buChar char="-"/>
            </a:pPr>
            <a:endParaRPr lang="fr-FR" sz="2400" b="1">
              <a:solidFill>
                <a:schemeClr val="bg1"/>
              </a:solidFill>
              <a:latin typeface="Garamond"/>
              <a:ea typeface="Verdana"/>
              <a:cs typeface="Calibri" panose="020F0502020204030204"/>
            </a:endParaRPr>
          </a:p>
          <a:p>
            <a:pPr lvl="1"/>
            <a:endParaRPr lang="fr-FR" sz="2400" b="1">
              <a:solidFill>
                <a:schemeClr val="bg1"/>
              </a:solidFill>
              <a:latin typeface="Garamond"/>
              <a:ea typeface="Verdana"/>
              <a:cs typeface="Calibri" panose="020F0502020204030204"/>
            </a:endParaRPr>
          </a:p>
          <a:p>
            <a:pPr marL="942975" lvl="2" indent="-257175">
              <a:buFont typeface="Calibri"/>
              <a:buChar char="-"/>
            </a:pPr>
            <a:endParaRPr lang="fr-FR" sz="2400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06294-53BF-C4FE-003E-0E801DC9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34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 title="bao_measurements_with_y1_diagram_z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800411"/>
            <a:ext cx="5965327" cy="40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 title="LCDM_BAO_per_tracer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676" y="2479813"/>
            <a:ext cx="3280325" cy="27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 title="bao_measurements_with_y1_diagram_z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800400"/>
            <a:ext cx="5965327" cy="409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 title="LCDM_BAO_per_tracer_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3676" y="2480356"/>
            <a:ext cx="3280325" cy="273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ED4620-5904-5579-6BBD-94375D63A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3" name="Google Shape;81;p15">
            <a:extLst>
              <a:ext uri="{FF2B5EF4-FFF2-40B4-BE49-F238E27FC236}">
                <a16:creationId xmlns:a16="http://schemas.microsoft.com/office/drawing/2014/main" id="{6A8F8197-4DA0-A061-9FC1-C6C6C2A3A4FC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BAO: From DR1 to DR2</a:t>
            </a:r>
            <a:endParaRPr lang="en-US" sz="40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EC0919-222C-75A2-0F80-D2F9D456E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30</a:t>
            </a:fld>
            <a:endParaRPr lang="en-US" sz="1100">
              <a:latin typeface="Garamond"/>
            </a:endParaRPr>
          </a:p>
        </p:txBody>
      </p:sp>
      <p:sp>
        <p:nvSpPr>
          <p:cNvPr id="8" name="Google Shape;163;p19">
            <a:extLst>
              <a:ext uri="{FF2B5EF4-FFF2-40B4-BE49-F238E27FC236}">
                <a16:creationId xmlns:a16="http://schemas.microsoft.com/office/drawing/2014/main" id="{B37E70E6-8218-D6C9-C177-C8E72CF8D0D5}"/>
              </a:ext>
            </a:extLst>
          </p:cNvPr>
          <p:cNvSpPr txBox="1"/>
          <p:nvPr/>
        </p:nvSpPr>
        <p:spPr>
          <a:xfrm>
            <a:off x="538930" y="5758058"/>
            <a:ext cx="1720758" cy="26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bf: DESI + CMB + DESY5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1" title="bao_measurements_with_y1_diagram_z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800411"/>
            <a:ext cx="5965327" cy="40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 title="LCDM_BAO_per_tracer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676" y="2479813"/>
            <a:ext cx="3280325" cy="27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 title="bao_measurements_with_y1_diagram_z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800400"/>
            <a:ext cx="5965327" cy="409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 title="LCDM_BAO_per_tracer_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3676" y="2480356"/>
            <a:ext cx="3280325" cy="273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 title="bao_measurements_with_y1_diagram_z_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800400"/>
            <a:ext cx="5965271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 title="LCDM_BAO_per_tracer_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3675" y="2479800"/>
            <a:ext cx="3280324" cy="27336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21"/>
          <p:cNvCxnSpPr/>
          <p:nvPr/>
        </p:nvCxnSpPr>
        <p:spPr>
          <a:xfrm rot="10800000" flipH="1">
            <a:off x="2299125" y="1829875"/>
            <a:ext cx="3780300" cy="1680900"/>
          </a:xfrm>
          <a:prstGeom prst="straightConnector1">
            <a:avLst/>
          </a:prstGeom>
          <a:noFill/>
          <a:ln w="28575" cap="flat" cmpd="sng">
            <a:solidFill>
              <a:srgbClr val="FF7444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97" name="Google Shape;197;p21"/>
          <p:cNvSpPr/>
          <p:nvPr/>
        </p:nvSpPr>
        <p:spPr>
          <a:xfrm>
            <a:off x="6088601" y="1097789"/>
            <a:ext cx="490725" cy="372625"/>
          </a:xfrm>
          <a:prstGeom prst="flowChartPunchedTape">
            <a:avLst/>
          </a:prstGeom>
          <a:solidFill>
            <a:srgbClr val="FF74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cxnSp>
        <p:nvCxnSpPr>
          <p:cNvPr id="198" name="Google Shape;198;p21"/>
          <p:cNvCxnSpPr/>
          <p:nvPr/>
        </p:nvCxnSpPr>
        <p:spPr>
          <a:xfrm>
            <a:off x="6088600" y="1102587"/>
            <a:ext cx="0" cy="736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Google Shape;199;p21"/>
          <p:cNvSpPr txBox="1"/>
          <p:nvPr/>
        </p:nvSpPr>
        <p:spPr>
          <a:xfrm>
            <a:off x="6182317" y="1428712"/>
            <a:ext cx="2851078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7444"/>
                </a:solidFill>
                <a:latin typeface="Garamond"/>
              </a:rPr>
              <a:t>Tension with SDSS is reduced to 2.6σ</a:t>
            </a:r>
            <a:endParaRPr lang="en-US" sz="2400" b="1">
              <a:solidFill>
                <a:srgbClr val="FF7444"/>
              </a:solidFill>
              <a:latin typeface="Garamo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BD0B7-8FCC-846A-1AC0-C6C3D7FDAB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3" name="Google Shape;81;p15">
            <a:extLst>
              <a:ext uri="{FF2B5EF4-FFF2-40B4-BE49-F238E27FC236}">
                <a16:creationId xmlns:a16="http://schemas.microsoft.com/office/drawing/2014/main" id="{210D6D71-200D-F8AC-1890-C5D4C573AB50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BAO: From DR1 to DR2</a:t>
            </a:r>
            <a:endParaRPr lang="en-US" sz="40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7DE94B-2B56-B9CA-B7EB-BE27871E5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31</a:t>
            </a:fld>
            <a:endParaRPr lang="en-US" sz="1100">
              <a:latin typeface="Garamond"/>
            </a:endParaRPr>
          </a:p>
        </p:txBody>
      </p:sp>
      <p:sp>
        <p:nvSpPr>
          <p:cNvPr id="6" name="Google Shape;163;p19">
            <a:extLst>
              <a:ext uri="{FF2B5EF4-FFF2-40B4-BE49-F238E27FC236}">
                <a16:creationId xmlns:a16="http://schemas.microsoft.com/office/drawing/2014/main" id="{427EACD9-54BE-1165-42E5-E7A02D58B2FA}"/>
              </a:ext>
            </a:extLst>
          </p:cNvPr>
          <p:cNvSpPr txBox="1"/>
          <p:nvPr/>
        </p:nvSpPr>
        <p:spPr>
          <a:xfrm>
            <a:off x="538930" y="5758058"/>
            <a:ext cx="1720758" cy="26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bf: DESI + CMB + DESY5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2" title="bao_measurements_with_y1_diagram_z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800411"/>
            <a:ext cx="5965327" cy="40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 title="LCDM_BAO_per_tracer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676" y="2479813"/>
            <a:ext cx="3280325" cy="27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 title="bao_measurements_with_y1_diagram_z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800400"/>
            <a:ext cx="5965327" cy="409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 title="LCDM_BAO_per_tracer_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3676" y="2480356"/>
            <a:ext cx="3280325" cy="273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 title="bao_measurements_with_y1_diagram_z_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800400"/>
            <a:ext cx="5965271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 title="LCDM_BAO_per_tracer_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3675" y="2479800"/>
            <a:ext cx="3280324" cy="273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 title="bao_measurements_with_y1_diagram_z_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" y="1800400"/>
            <a:ext cx="5965297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 title="LCDM_BAO_per_tracer_4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63686" y="2480350"/>
            <a:ext cx="3280315" cy="273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p22"/>
          <p:cNvCxnSpPr/>
          <p:nvPr/>
        </p:nvCxnSpPr>
        <p:spPr>
          <a:xfrm flipV="1">
            <a:off x="2771675" y="1710215"/>
            <a:ext cx="3278178" cy="1552565"/>
          </a:xfrm>
          <a:prstGeom prst="straightConnector1">
            <a:avLst/>
          </a:prstGeom>
          <a:noFill/>
          <a:ln w="28575" cap="flat" cmpd="sng">
            <a:solidFill>
              <a:srgbClr val="6D5ECE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18" name="Google Shape;218;p22"/>
          <p:cNvSpPr/>
          <p:nvPr/>
        </p:nvSpPr>
        <p:spPr>
          <a:xfrm>
            <a:off x="6064663" y="978104"/>
            <a:ext cx="490725" cy="372625"/>
          </a:xfrm>
          <a:prstGeom prst="flowChartPunchedTape">
            <a:avLst/>
          </a:prstGeom>
          <a:solidFill>
            <a:srgbClr val="6D5EC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cxnSp>
        <p:nvCxnSpPr>
          <p:cNvPr id="219" name="Google Shape;219;p22"/>
          <p:cNvCxnSpPr/>
          <p:nvPr/>
        </p:nvCxnSpPr>
        <p:spPr>
          <a:xfrm>
            <a:off x="6064662" y="988886"/>
            <a:ext cx="0" cy="736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" name="Google Shape;220;p22"/>
          <p:cNvSpPr txBox="1"/>
          <p:nvPr/>
        </p:nvSpPr>
        <p:spPr>
          <a:xfrm>
            <a:off x="6148324" y="1068840"/>
            <a:ext cx="2996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2000" b="1">
                <a:solidFill>
                  <a:srgbClr val="6D5ECE"/>
                </a:solidFill>
                <a:latin typeface="Garamond"/>
              </a:rPr>
              <a:t>Combination of </a:t>
            </a:r>
            <a:br>
              <a:rPr lang="en-GB" sz="2000" b="1">
                <a:solidFill>
                  <a:srgbClr val="6D5ECE"/>
                </a:solidFill>
                <a:latin typeface="Garamond"/>
              </a:rPr>
            </a:br>
            <a:r>
              <a:rPr lang="en-GB" sz="2000" b="1">
                <a:solidFill>
                  <a:srgbClr val="6D5ECE"/>
                </a:solidFill>
                <a:latin typeface="Garamond"/>
              </a:rPr>
              <a:t>LRG3 and ELG, </a:t>
            </a:r>
            <a:br>
              <a:rPr lang="en-GB" sz="2000" b="1">
                <a:latin typeface="Garamond"/>
              </a:rPr>
            </a:br>
            <a:r>
              <a:rPr lang="en-GB" sz="2000" b="1">
                <a:solidFill>
                  <a:srgbClr val="6D5ECE"/>
                </a:solidFill>
                <a:latin typeface="Garamond"/>
              </a:rPr>
              <a:t>yielding our tightest BAO measurement (15</a:t>
            </a:r>
            <a:r>
              <a:rPr lang="en-GB" sz="1900" b="1">
                <a:solidFill>
                  <a:srgbClr val="6D5ECE"/>
                </a:solidFill>
                <a:latin typeface="Garamond"/>
                <a:ea typeface="Verdana"/>
              </a:rPr>
              <a:t>σ)</a:t>
            </a:r>
            <a:endParaRPr lang="en-US" sz="2000" b="1">
              <a:solidFill>
                <a:srgbClr val="6D5ECE"/>
              </a:solidFill>
              <a:latin typeface="Garamo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AE1EC9-F988-1D9D-7787-B98559280E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3" name="Google Shape;81;p15">
            <a:extLst>
              <a:ext uri="{FF2B5EF4-FFF2-40B4-BE49-F238E27FC236}">
                <a16:creationId xmlns:a16="http://schemas.microsoft.com/office/drawing/2014/main" id="{C73380F2-24DC-74C0-B11F-E2A3A979AF3F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BAO: From DR1 to DR2</a:t>
            </a:r>
            <a:endParaRPr lang="en-US" sz="40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C65779-A126-9FE2-5653-F188C90F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32</a:t>
            </a:fld>
            <a:endParaRPr lang="en-US" sz="1100">
              <a:latin typeface="Garamond"/>
            </a:endParaRPr>
          </a:p>
        </p:txBody>
      </p:sp>
      <p:sp>
        <p:nvSpPr>
          <p:cNvPr id="6" name="Google Shape;163;p19">
            <a:extLst>
              <a:ext uri="{FF2B5EF4-FFF2-40B4-BE49-F238E27FC236}">
                <a16:creationId xmlns:a16="http://schemas.microsoft.com/office/drawing/2014/main" id="{85A4E843-DA54-03D0-DF5D-7E027B2FDD21}"/>
              </a:ext>
            </a:extLst>
          </p:cNvPr>
          <p:cNvSpPr txBox="1"/>
          <p:nvPr/>
        </p:nvSpPr>
        <p:spPr>
          <a:xfrm>
            <a:off x="538930" y="5758058"/>
            <a:ext cx="1720758" cy="26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bf: DESI + CMB + DESY5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3" title="bao_measurements_with_y1_diagram_z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800411"/>
            <a:ext cx="5965327" cy="40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 title="LCDM_BAO_per_tracer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676" y="2479813"/>
            <a:ext cx="3280325" cy="27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3" title="bao_measurements_with_y1_diagram_z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800400"/>
            <a:ext cx="5965327" cy="409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3" title="LCDM_BAO_per_tracer_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3676" y="2480356"/>
            <a:ext cx="3280325" cy="273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3" title="bao_measurements_with_y1_diagram_z_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800400"/>
            <a:ext cx="5965271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 title="LCDM_BAO_per_tracer_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3675" y="2479800"/>
            <a:ext cx="3280324" cy="273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 title="bao_measurements_with_y1_diagram_z_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" y="1800400"/>
            <a:ext cx="5965297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 title="LCDM_BAO_per_tracer_4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63686" y="2480350"/>
            <a:ext cx="3280315" cy="27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 title="bao_measurements_with_y1_diagram_z_5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" y="1800400"/>
            <a:ext cx="5965317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 title="LCDM_BAO_per_tracer_5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63675" y="2479796"/>
            <a:ext cx="3280324" cy="27336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23"/>
          <p:cNvCxnSpPr/>
          <p:nvPr/>
        </p:nvCxnSpPr>
        <p:spPr>
          <a:xfrm rot="10800000" flipH="1">
            <a:off x="3525925" y="1829800"/>
            <a:ext cx="2553600" cy="1390200"/>
          </a:xfrm>
          <a:prstGeom prst="straightConnector1">
            <a:avLst/>
          </a:prstGeom>
          <a:noFill/>
          <a:ln w="28575" cap="flat" cmpd="sng">
            <a:solidFill>
              <a:srgbClr val="8BB1D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41" name="Google Shape;241;p23"/>
          <p:cNvSpPr/>
          <p:nvPr/>
        </p:nvSpPr>
        <p:spPr>
          <a:xfrm>
            <a:off x="6088601" y="1097789"/>
            <a:ext cx="490725" cy="372625"/>
          </a:xfrm>
          <a:prstGeom prst="flowChartPunchedTape">
            <a:avLst/>
          </a:prstGeom>
          <a:solidFill>
            <a:srgbClr val="8BB1D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cxnSp>
        <p:nvCxnSpPr>
          <p:cNvPr id="242" name="Google Shape;242;p23"/>
          <p:cNvCxnSpPr/>
          <p:nvPr/>
        </p:nvCxnSpPr>
        <p:spPr>
          <a:xfrm>
            <a:off x="6088600" y="1102587"/>
            <a:ext cx="0" cy="736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3"/>
          <p:cNvSpPr txBox="1"/>
          <p:nvPr/>
        </p:nvSpPr>
        <p:spPr>
          <a:xfrm>
            <a:off x="6336718" y="1233728"/>
            <a:ext cx="2662865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8BB1D0"/>
                </a:solidFill>
                <a:latin typeface="Garamond"/>
              </a:rPr>
              <a:t>Error bars are reduced by a factor of two</a:t>
            </a:r>
            <a:endParaRPr lang="en-US" sz="2400" b="1">
              <a:solidFill>
                <a:srgbClr val="8BB1D0"/>
              </a:solidFill>
              <a:latin typeface="Garamo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5C369-B193-CF13-8A23-19DAE143D1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3" name="Google Shape;81;p15">
            <a:extLst>
              <a:ext uri="{FF2B5EF4-FFF2-40B4-BE49-F238E27FC236}">
                <a16:creationId xmlns:a16="http://schemas.microsoft.com/office/drawing/2014/main" id="{AC49A286-3A43-1796-6526-B9DA4C77D39A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BAO: From DR1 to DR2</a:t>
            </a:r>
            <a:endParaRPr lang="en-US" sz="40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4AADA5-B145-0B66-8739-6ED804A8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33</a:t>
            </a:fld>
            <a:endParaRPr lang="en-US" sz="1100">
              <a:latin typeface="Garamond"/>
            </a:endParaRPr>
          </a:p>
        </p:txBody>
      </p:sp>
      <p:sp>
        <p:nvSpPr>
          <p:cNvPr id="6" name="Google Shape;163;p19">
            <a:extLst>
              <a:ext uri="{FF2B5EF4-FFF2-40B4-BE49-F238E27FC236}">
                <a16:creationId xmlns:a16="http://schemas.microsoft.com/office/drawing/2014/main" id="{28D7CF94-B9F8-E0D1-68E7-FA8B9E059CBF}"/>
              </a:ext>
            </a:extLst>
          </p:cNvPr>
          <p:cNvSpPr txBox="1"/>
          <p:nvPr/>
        </p:nvSpPr>
        <p:spPr>
          <a:xfrm>
            <a:off x="538930" y="5758058"/>
            <a:ext cx="1720758" cy="26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bf: DESI + CMB + DESY5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4" title="bao_measurements_with_y1_diagram_z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800411"/>
            <a:ext cx="5965327" cy="40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4" title="LCDM_BAO_per_tracer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676" y="2479813"/>
            <a:ext cx="3280325" cy="27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4" title="bao_measurements_with_y1_diagram_z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800400"/>
            <a:ext cx="5965327" cy="409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4" title="LCDM_BAO_per_tracer_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3676" y="2480356"/>
            <a:ext cx="3280325" cy="273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4" title="bao_measurements_with_y1_diagram_z_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800400"/>
            <a:ext cx="5965271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 title="LCDM_BAO_per_tracer_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3675" y="2479800"/>
            <a:ext cx="3280324" cy="273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 title="bao_measurements_with_y1_diagram_z_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" y="1800400"/>
            <a:ext cx="5965297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 title="LCDM_BAO_per_tracer_4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63686" y="2480350"/>
            <a:ext cx="3280315" cy="27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 title="bao_measurements_with_y1_diagram_z_5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" y="1800400"/>
            <a:ext cx="5965317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 title="LCDM_BAO_per_tracer_5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63675" y="2479796"/>
            <a:ext cx="3280324" cy="273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 title="bao_measurements_with_y1_diagram_z_6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" y="1800377"/>
            <a:ext cx="5965327" cy="409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 title="LCDM_BAO_per_tracer_6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863675" y="2479783"/>
            <a:ext cx="3280324" cy="27336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24"/>
          <p:cNvCxnSpPr/>
          <p:nvPr/>
        </p:nvCxnSpPr>
        <p:spPr>
          <a:xfrm rot="10800000" flipH="1">
            <a:off x="3853075" y="1829775"/>
            <a:ext cx="2226600" cy="1326600"/>
          </a:xfrm>
          <a:prstGeom prst="straightConnector1">
            <a:avLst/>
          </a:prstGeom>
          <a:noFill/>
          <a:ln w="28575" cap="flat" cmpd="sng">
            <a:solidFill>
              <a:srgbClr val="59A279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66" name="Google Shape;266;p24"/>
          <p:cNvSpPr/>
          <p:nvPr/>
        </p:nvSpPr>
        <p:spPr>
          <a:xfrm>
            <a:off x="6088601" y="1097789"/>
            <a:ext cx="490725" cy="372625"/>
          </a:xfrm>
          <a:prstGeom prst="flowChartPunchedTape">
            <a:avLst/>
          </a:prstGeom>
          <a:solidFill>
            <a:srgbClr val="59A27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cxnSp>
        <p:nvCxnSpPr>
          <p:cNvPr id="267" name="Google Shape;267;p24"/>
          <p:cNvCxnSpPr/>
          <p:nvPr/>
        </p:nvCxnSpPr>
        <p:spPr>
          <a:xfrm>
            <a:off x="6088600" y="1102587"/>
            <a:ext cx="0" cy="736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8" name="Google Shape;268;p24"/>
          <p:cNvSpPr txBox="1"/>
          <p:nvPr/>
        </p:nvSpPr>
        <p:spPr>
          <a:xfrm>
            <a:off x="6055124" y="1473100"/>
            <a:ext cx="2796254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9A279"/>
                </a:solidFill>
                <a:latin typeface="Garamond"/>
              </a:rPr>
              <a:t>New 2D BAO fits for QSO</a:t>
            </a:r>
            <a:endParaRPr lang="en-US" sz="2400" b="1">
              <a:solidFill>
                <a:srgbClr val="59A279"/>
              </a:solidFill>
              <a:latin typeface="Garamond"/>
            </a:endParaRPr>
          </a:p>
        </p:txBody>
      </p:sp>
      <p:cxnSp>
        <p:nvCxnSpPr>
          <p:cNvPr id="269" name="Google Shape;269;p24"/>
          <p:cNvCxnSpPr/>
          <p:nvPr/>
        </p:nvCxnSpPr>
        <p:spPr>
          <a:xfrm rot="10800000" flipH="1">
            <a:off x="3807650" y="1829700"/>
            <a:ext cx="2271900" cy="3126000"/>
          </a:xfrm>
          <a:prstGeom prst="straightConnector1">
            <a:avLst/>
          </a:prstGeom>
          <a:noFill/>
          <a:ln w="28575" cap="flat" cmpd="sng">
            <a:solidFill>
              <a:srgbClr val="59A279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E895682-4D21-F00D-B51B-ED767245A7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3" name="Google Shape;81;p15">
            <a:extLst>
              <a:ext uri="{FF2B5EF4-FFF2-40B4-BE49-F238E27FC236}">
                <a16:creationId xmlns:a16="http://schemas.microsoft.com/office/drawing/2014/main" id="{759E74D1-0C7A-7D15-6E69-035CE8B26853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BAO: From DR1 to DR2</a:t>
            </a:r>
            <a:endParaRPr lang="en-US" sz="40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829C1C-2E47-9DC1-56EF-4AE55EEC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34</a:t>
            </a:fld>
            <a:endParaRPr lang="en-US" sz="1100">
              <a:latin typeface="Garamond"/>
            </a:endParaRPr>
          </a:p>
        </p:txBody>
      </p:sp>
      <p:sp>
        <p:nvSpPr>
          <p:cNvPr id="6" name="Google Shape;163;p19">
            <a:extLst>
              <a:ext uri="{FF2B5EF4-FFF2-40B4-BE49-F238E27FC236}">
                <a16:creationId xmlns:a16="http://schemas.microsoft.com/office/drawing/2014/main" id="{755E1738-B38D-A1D7-EF48-AB45E51627F8}"/>
              </a:ext>
            </a:extLst>
          </p:cNvPr>
          <p:cNvSpPr txBox="1"/>
          <p:nvPr/>
        </p:nvSpPr>
        <p:spPr>
          <a:xfrm>
            <a:off x="538930" y="5758058"/>
            <a:ext cx="1720758" cy="26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bf: DESI + CMB + DESY5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5" title="bao_measurements_with_y1_diagram_z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800411"/>
            <a:ext cx="5965327" cy="40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 title="LCDM_BAO_per_tracer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676" y="2479813"/>
            <a:ext cx="3280325" cy="27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 title="bao_measurements_with_y1_diagram_z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800400"/>
            <a:ext cx="5965327" cy="409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5" title="LCDM_BAO_per_tracer_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3676" y="2480356"/>
            <a:ext cx="3280325" cy="273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5" title="bao_measurements_with_y1_diagram_z_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800400"/>
            <a:ext cx="5965271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5" title="LCDM_BAO_per_tracer_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3675" y="2479800"/>
            <a:ext cx="3280324" cy="273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5" title="bao_measurements_with_y1_diagram_z_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" y="1800400"/>
            <a:ext cx="5965297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5" title="LCDM_BAO_per_tracer_4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63686" y="2480350"/>
            <a:ext cx="3280315" cy="27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5" title="bao_measurements_with_y1_diagram_z_5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" y="1800400"/>
            <a:ext cx="5965317" cy="40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5" title="LCDM_BAO_per_tracer_5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63675" y="2479796"/>
            <a:ext cx="3280324" cy="273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5" title="bao_measurements_with_y1_diagram_z_6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" y="1800377"/>
            <a:ext cx="5965327" cy="409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5" title="LCDM_BAO_per_tracer_6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863675" y="2479783"/>
            <a:ext cx="3280324" cy="273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5" title="bao_measurements_with_y1_diagram_z_7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1800975"/>
            <a:ext cx="5965276" cy="409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5" title="LCDM_BAO_per_tracer_8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63675" y="2480350"/>
            <a:ext cx="3280320" cy="27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5"/>
          <p:cNvSpPr txBox="1"/>
          <p:nvPr/>
        </p:nvSpPr>
        <p:spPr>
          <a:xfrm>
            <a:off x="5517841" y="1414007"/>
            <a:ext cx="3743727" cy="77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Garamond"/>
              </a:rPr>
              <a:t>Agreement &amp; complementarity</a:t>
            </a:r>
            <a:br>
              <a:rPr lang="en-GB" sz="2000" b="1">
                <a:latin typeface="Garamond"/>
              </a:rPr>
            </a:br>
            <a:r>
              <a:rPr lang="en-GB" sz="2000" b="1">
                <a:solidFill>
                  <a:schemeClr val="dk1"/>
                </a:solidFill>
                <a:latin typeface="Garamond"/>
              </a:rPr>
              <a:t> between tracers</a:t>
            </a:r>
            <a:endParaRPr lang="en-US" sz="2000" b="1">
              <a:solidFill>
                <a:schemeClr val="dk1"/>
              </a:solidFill>
              <a:latin typeface="Garamo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064537-D900-6C4D-D66E-E968ED488F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3" name="Google Shape;81;p15">
            <a:extLst>
              <a:ext uri="{FF2B5EF4-FFF2-40B4-BE49-F238E27FC236}">
                <a16:creationId xmlns:a16="http://schemas.microsoft.com/office/drawing/2014/main" id="{5B8E9978-2D76-D55D-4EAE-E729E6D2DD1D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BAO: From DR1 to DR2</a:t>
            </a:r>
            <a:endParaRPr lang="en-US" sz="40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907338-2913-5C40-3412-53C6D67A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35</a:t>
            </a:fld>
            <a:endParaRPr lang="en-US" sz="1100">
              <a:latin typeface="Garamond"/>
            </a:endParaRPr>
          </a:p>
        </p:txBody>
      </p:sp>
      <p:sp>
        <p:nvSpPr>
          <p:cNvPr id="6" name="Google Shape;163;p19">
            <a:extLst>
              <a:ext uri="{FF2B5EF4-FFF2-40B4-BE49-F238E27FC236}">
                <a16:creationId xmlns:a16="http://schemas.microsoft.com/office/drawing/2014/main" id="{B48CA959-D53E-942A-ED7C-0FC963D22F13}"/>
              </a:ext>
            </a:extLst>
          </p:cNvPr>
          <p:cNvSpPr txBox="1"/>
          <p:nvPr/>
        </p:nvSpPr>
        <p:spPr>
          <a:xfrm>
            <a:off x="538930" y="5758058"/>
            <a:ext cx="1720758" cy="26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bf: DESI + CMB + DESY5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53338281-BC4B-D6DB-7077-16DB52258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">
            <a:extLst>
              <a:ext uri="{FF2B5EF4-FFF2-40B4-BE49-F238E27FC236}">
                <a16:creationId xmlns:a16="http://schemas.microsoft.com/office/drawing/2014/main" id="{1440EDFF-F00D-5F43-34D4-55AAA1E9340E}"/>
              </a:ext>
            </a:extLst>
          </p:cNvPr>
          <p:cNvSpPr txBox="1"/>
          <p:nvPr/>
        </p:nvSpPr>
        <p:spPr>
          <a:xfrm>
            <a:off x="52618" y="5498990"/>
            <a:ext cx="4467207" cy="47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2000">
                <a:solidFill>
                  <a:schemeClr val="dk1"/>
                </a:solidFill>
                <a:latin typeface="Garamond"/>
              </a:rPr>
              <a:t>DR1 → DR2: 40% improvement in precision on </a:t>
            </a:r>
            <a:r>
              <a:rPr lang="en-GB" sz="2000" err="1">
                <a:solidFill>
                  <a:schemeClr val="dk1"/>
                </a:solidFill>
                <a:latin typeface="Garamond"/>
              </a:rPr>
              <a:t>Ω</a:t>
            </a:r>
            <a:r>
              <a:rPr lang="en-GB" sz="2000" baseline="-25000" err="1">
                <a:solidFill>
                  <a:schemeClr val="dk1"/>
                </a:solidFill>
                <a:latin typeface="Garamond"/>
              </a:rPr>
              <a:t>m</a:t>
            </a:r>
            <a:r>
              <a:rPr lang="en-GB" sz="2000">
                <a:solidFill>
                  <a:schemeClr val="dk1"/>
                </a:solidFill>
                <a:latin typeface="Garamond"/>
              </a:rPr>
              <a:t> and </a:t>
            </a:r>
            <a:r>
              <a:rPr lang="en-GB" sz="2000" i="1" err="1">
                <a:solidFill>
                  <a:schemeClr val="dk1"/>
                </a:solidFill>
                <a:latin typeface="Garamond"/>
              </a:rPr>
              <a:t>hr</a:t>
            </a:r>
            <a:r>
              <a:rPr lang="en-GB" sz="2000" baseline="-25000" err="1">
                <a:solidFill>
                  <a:schemeClr val="dk1"/>
                </a:solidFill>
                <a:latin typeface="Garamond"/>
              </a:rPr>
              <a:t>d</a:t>
            </a:r>
            <a:endParaRPr sz="2000" baseline="-25000" err="1">
              <a:solidFill>
                <a:schemeClr val="dk1"/>
              </a:solidFill>
              <a:latin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aseline="-25000">
              <a:solidFill>
                <a:schemeClr val="dk2"/>
              </a:solidFill>
              <a:latin typeface="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E1C47-6EAD-7875-98D8-4F510E9FA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5" name="Google Shape;81;p15">
            <a:extLst>
              <a:ext uri="{FF2B5EF4-FFF2-40B4-BE49-F238E27FC236}">
                <a16:creationId xmlns:a16="http://schemas.microsoft.com/office/drawing/2014/main" id="{2C92A1E2-1920-5809-AD80-29812CC52D0C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BAO: From DR1 to DR2</a:t>
            </a:r>
            <a:endParaRPr lang="en-US" sz="40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15C3F52-78CF-8CC3-31CE-D304744C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36</a:t>
            </a:fld>
            <a:endParaRPr lang="en-US" sz="1100">
              <a:latin typeface="Garamond"/>
            </a:endParaRPr>
          </a:p>
        </p:txBody>
      </p:sp>
      <p:pic>
        <p:nvPicPr>
          <p:cNvPr id="6" name="Picture 5" descr="A diagram of a circle with lines and dots&#10;&#10;AI-generated content may be incorrect.">
            <a:extLst>
              <a:ext uri="{FF2B5EF4-FFF2-40B4-BE49-F238E27FC236}">
                <a16:creationId xmlns:a16="http://schemas.microsoft.com/office/drawing/2014/main" id="{BE862A8D-1822-A9C8-5163-723D7F95D5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9" r="1704"/>
          <a:stretch>
            <a:fillRect/>
          </a:stretch>
        </p:blipFill>
        <p:spPr>
          <a:xfrm>
            <a:off x="-517" y="1110348"/>
            <a:ext cx="4288564" cy="3613440"/>
          </a:xfrm>
          <a:prstGeom prst="rect">
            <a:avLst/>
          </a:prstGeom>
        </p:spPr>
      </p:pic>
      <p:pic>
        <p:nvPicPr>
          <p:cNvPr id="8" name="Google Shape;305;p26" title="lagrida_latex_editor (1).png">
            <a:extLst>
              <a:ext uri="{FF2B5EF4-FFF2-40B4-BE49-F238E27FC236}">
                <a16:creationId xmlns:a16="http://schemas.microsoft.com/office/drawing/2014/main" id="{B0F191B5-5443-2345-7F29-F61C03AE415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304" y="4954253"/>
            <a:ext cx="3632888" cy="51556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04;p26">
            <a:extLst>
              <a:ext uri="{FF2B5EF4-FFF2-40B4-BE49-F238E27FC236}">
                <a16:creationId xmlns:a16="http://schemas.microsoft.com/office/drawing/2014/main" id="{9FC0EC50-0ED9-6298-4D21-1E1F88C31334}"/>
              </a:ext>
            </a:extLst>
          </p:cNvPr>
          <p:cNvSpPr txBox="1"/>
          <p:nvPr/>
        </p:nvSpPr>
        <p:spPr>
          <a:xfrm>
            <a:off x="134051" y="6273864"/>
            <a:ext cx="4795101" cy="48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400">
                <a:solidFill>
                  <a:schemeClr val="dk2"/>
                </a:solidFill>
                <a:latin typeface="Garamond"/>
              </a:rPr>
              <a:t>On the consistency between CMB </a:t>
            </a:r>
            <a:br>
              <a:rPr lang="en-GB" sz="1400">
                <a:latin typeface="Garamond"/>
              </a:rPr>
            </a:br>
            <a:r>
              <a:rPr lang="en-GB" sz="1400">
                <a:solidFill>
                  <a:schemeClr val="dk2"/>
                </a:solidFill>
                <a:latin typeface="Garamond"/>
              </a:rPr>
              <a:t>(including the new ACT results) and DESI, see </a:t>
            </a:r>
            <a:r>
              <a:rPr lang="en-GB" sz="1400" i="1" u="sng">
                <a:solidFill>
                  <a:schemeClr val="hlink"/>
                </a:solidFill>
                <a:latin typeface="Garamon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arXiv:2504.18464</a:t>
            </a:r>
            <a:endParaRPr lang="en-US" sz="1400" i="1">
              <a:solidFill>
                <a:schemeClr val="hlink"/>
              </a:solidFill>
              <a:latin typeface="Garamond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4157374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3E21C6FF-4998-5CB7-B436-999A4D6FF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">
            <a:extLst>
              <a:ext uri="{FF2B5EF4-FFF2-40B4-BE49-F238E27FC236}">
                <a16:creationId xmlns:a16="http://schemas.microsoft.com/office/drawing/2014/main" id="{560DD68B-9239-5C51-8B5A-0B1EA82BF337}"/>
              </a:ext>
            </a:extLst>
          </p:cNvPr>
          <p:cNvSpPr txBox="1"/>
          <p:nvPr/>
        </p:nvSpPr>
        <p:spPr>
          <a:xfrm>
            <a:off x="52618" y="5498990"/>
            <a:ext cx="4467207" cy="47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2000">
                <a:solidFill>
                  <a:schemeClr val="dk1"/>
                </a:solidFill>
                <a:latin typeface="Garamond"/>
              </a:rPr>
              <a:t>DR1 → DR2: 40% improvement in precision on </a:t>
            </a:r>
            <a:r>
              <a:rPr lang="en-GB" sz="2000" err="1">
                <a:solidFill>
                  <a:schemeClr val="dk1"/>
                </a:solidFill>
                <a:latin typeface="Garamond"/>
              </a:rPr>
              <a:t>Ω</a:t>
            </a:r>
            <a:r>
              <a:rPr lang="en-GB" sz="2000" baseline="-25000" err="1">
                <a:solidFill>
                  <a:schemeClr val="dk1"/>
                </a:solidFill>
                <a:latin typeface="Garamond"/>
              </a:rPr>
              <a:t>m</a:t>
            </a:r>
            <a:r>
              <a:rPr lang="en-GB" sz="2000">
                <a:solidFill>
                  <a:schemeClr val="dk1"/>
                </a:solidFill>
                <a:latin typeface="Garamond"/>
              </a:rPr>
              <a:t> and </a:t>
            </a:r>
            <a:r>
              <a:rPr lang="en-GB" sz="2000" i="1" err="1">
                <a:solidFill>
                  <a:schemeClr val="dk1"/>
                </a:solidFill>
                <a:latin typeface="Garamond"/>
              </a:rPr>
              <a:t>hr</a:t>
            </a:r>
            <a:r>
              <a:rPr lang="en-GB" sz="2000" baseline="-25000" err="1">
                <a:solidFill>
                  <a:schemeClr val="dk1"/>
                </a:solidFill>
                <a:latin typeface="Garamond"/>
              </a:rPr>
              <a:t>d</a:t>
            </a:r>
            <a:endParaRPr sz="2000" baseline="-25000" err="1">
              <a:solidFill>
                <a:schemeClr val="dk1"/>
              </a:solidFill>
              <a:latin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aseline="-25000">
              <a:solidFill>
                <a:schemeClr val="dk2"/>
              </a:solidFill>
              <a:latin typeface="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1031D-1105-7F17-8239-C53FD172D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5" name="Google Shape;81;p15">
            <a:extLst>
              <a:ext uri="{FF2B5EF4-FFF2-40B4-BE49-F238E27FC236}">
                <a16:creationId xmlns:a16="http://schemas.microsoft.com/office/drawing/2014/main" id="{A043F7E3-953C-2BFB-096B-FFE07748FE1C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BAO: From DR1 to DR2</a:t>
            </a:r>
            <a:endParaRPr lang="en-US" sz="40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D9BD60-2291-4D59-0012-64F0CE62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37</a:t>
            </a:fld>
            <a:endParaRPr lang="en-US" sz="1100">
              <a:latin typeface="Garamond"/>
            </a:endParaRPr>
          </a:p>
        </p:txBody>
      </p:sp>
      <p:pic>
        <p:nvPicPr>
          <p:cNvPr id="6" name="Picture 5" descr="A diagram of a circle with lines and dots&#10;&#10;AI-generated content may be incorrect.">
            <a:extLst>
              <a:ext uri="{FF2B5EF4-FFF2-40B4-BE49-F238E27FC236}">
                <a16:creationId xmlns:a16="http://schemas.microsoft.com/office/drawing/2014/main" id="{D019C3F6-47D5-F10D-9DB1-16190E206B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9" r="1704"/>
          <a:stretch>
            <a:fillRect/>
          </a:stretch>
        </p:blipFill>
        <p:spPr>
          <a:xfrm>
            <a:off x="-517" y="1110348"/>
            <a:ext cx="4288564" cy="3613440"/>
          </a:xfrm>
          <a:prstGeom prst="rect">
            <a:avLst/>
          </a:prstGeom>
        </p:spPr>
      </p:pic>
      <p:pic>
        <p:nvPicPr>
          <p:cNvPr id="7" name="Google Shape;321;p27" title="lagrida_latex_editor (2).png">
            <a:extLst>
              <a:ext uri="{FF2B5EF4-FFF2-40B4-BE49-F238E27FC236}">
                <a16:creationId xmlns:a16="http://schemas.microsoft.com/office/drawing/2014/main" id="{9798BC8C-0C92-571D-F879-71F3997A7B1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1430" y="5220404"/>
            <a:ext cx="3178312" cy="25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22;p27" title="lagrida_latex_editor (3).png">
            <a:extLst>
              <a:ext uri="{FF2B5EF4-FFF2-40B4-BE49-F238E27FC236}">
                <a16:creationId xmlns:a16="http://schemas.microsoft.com/office/drawing/2014/main" id="{E65106BB-7DBC-A270-797C-3E4C0B7F581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3671" y="6125075"/>
            <a:ext cx="3113041" cy="2262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23;p27">
            <a:extLst>
              <a:ext uri="{FF2B5EF4-FFF2-40B4-BE49-F238E27FC236}">
                <a16:creationId xmlns:a16="http://schemas.microsoft.com/office/drawing/2014/main" id="{2052F43C-4800-0269-7D1C-9C1FBA8FAFB0}"/>
              </a:ext>
            </a:extLst>
          </p:cNvPr>
          <p:cNvSpPr txBox="1"/>
          <p:nvPr/>
        </p:nvSpPr>
        <p:spPr>
          <a:xfrm>
            <a:off x="5984196" y="4644255"/>
            <a:ext cx="2089092" cy="45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1F77B4"/>
                </a:solidFill>
                <a:latin typeface="Garamond"/>
              </a:rPr>
              <a:t>BBN prior on</a:t>
            </a:r>
            <a:r>
              <a:rPr lang="en-GB" sz="2000" b="1">
                <a:solidFill>
                  <a:srgbClr val="1F77B4"/>
                </a:solidFill>
                <a:latin typeface="Garamond"/>
              </a:rPr>
              <a:t> 𝜔</a:t>
            </a:r>
            <a:r>
              <a:rPr lang="en-GB" sz="2000" baseline="-25000">
                <a:solidFill>
                  <a:srgbClr val="1F77B4"/>
                </a:solidFill>
                <a:latin typeface="Garamond"/>
              </a:rPr>
              <a:t>b </a:t>
            </a:r>
            <a:r>
              <a:rPr lang="en-GB" sz="2000" b="1">
                <a:solidFill>
                  <a:srgbClr val="1F77B4"/>
                </a:solidFill>
                <a:latin typeface="Garamond"/>
              </a:rPr>
              <a:t>:</a:t>
            </a:r>
            <a:r>
              <a:rPr lang="en-GB" sz="2000">
                <a:solidFill>
                  <a:srgbClr val="1F77B4"/>
                </a:solidFill>
                <a:latin typeface="Garamond"/>
              </a:rPr>
              <a:t> </a:t>
            </a:r>
            <a:endParaRPr lang="en-US" sz="2000">
              <a:solidFill>
                <a:srgbClr val="1F77B4"/>
              </a:solidFill>
              <a:latin typeface="Garamond"/>
            </a:endParaRPr>
          </a:p>
        </p:txBody>
      </p:sp>
      <p:sp>
        <p:nvSpPr>
          <p:cNvPr id="13" name="Google Shape;324;p27">
            <a:extLst>
              <a:ext uri="{FF2B5EF4-FFF2-40B4-BE49-F238E27FC236}">
                <a16:creationId xmlns:a16="http://schemas.microsoft.com/office/drawing/2014/main" id="{58C5DE03-80C1-0E22-855B-B428717574DB}"/>
              </a:ext>
            </a:extLst>
          </p:cNvPr>
          <p:cNvSpPr txBox="1"/>
          <p:nvPr/>
        </p:nvSpPr>
        <p:spPr>
          <a:xfrm>
            <a:off x="4831443" y="5589167"/>
            <a:ext cx="4440844" cy="76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D17D2F"/>
                </a:solidFill>
                <a:latin typeface="Garamond"/>
              </a:rPr>
              <a:t>Adding prior on </a:t>
            </a:r>
            <a:r>
              <a:rPr lang="en-GB" sz="2000" i="1">
                <a:solidFill>
                  <a:srgbClr val="D17D2F"/>
                </a:solidFill>
                <a:latin typeface="Garamond"/>
              </a:rPr>
              <a:t>angular acoustic scale </a:t>
            </a:r>
            <a:r>
              <a:rPr lang="en-GB" sz="2000">
                <a:solidFill>
                  <a:srgbClr val="D17D2F"/>
                </a:solidFill>
                <a:latin typeface="Garamond"/>
              </a:rPr>
              <a:t>𝜃</a:t>
            </a:r>
            <a:r>
              <a:rPr lang="en-GB" sz="2000" baseline="-25000">
                <a:solidFill>
                  <a:srgbClr val="D17D2F"/>
                </a:solidFill>
                <a:latin typeface="Garamond"/>
              </a:rPr>
              <a:t>*  </a:t>
            </a:r>
            <a:r>
              <a:rPr lang="en-GB" sz="2000" i="1">
                <a:solidFill>
                  <a:srgbClr val="D17D2F"/>
                </a:solidFill>
                <a:latin typeface="Garamond"/>
              </a:rPr>
              <a:t>:</a:t>
            </a:r>
            <a:endParaRPr lang="en-US" baseline="-25000">
              <a:solidFill>
                <a:srgbClr val="D17D2F"/>
              </a:solidFill>
              <a:latin typeface="Garamond"/>
            </a:endParaRPr>
          </a:p>
        </p:txBody>
      </p:sp>
      <p:pic>
        <p:nvPicPr>
          <p:cNvPr id="14" name="Picture 13" descr="A diagram of a graph&#10;&#10;AI-generated content may be incorrect.">
            <a:extLst>
              <a:ext uri="{FF2B5EF4-FFF2-40B4-BE49-F238E27FC236}">
                <a16:creationId xmlns:a16="http://schemas.microsoft.com/office/drawing/2014/main" id="{15F33267-1D7B-09FF-F914-06D3A1358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669" y="1195309"/>
            <a:ext cx="4838332" cy="3274444"/>
          </a:xfrm>
          <a:prstGeom prst="rect">
            <a:avLst/>
          </a:prstGeom>
        </p:spPr>
      </p:pic>
      <p:pic>
        <p:nvPicPr>
          <p:cNvPr id="8" name="Google Shape;305;p26" title="lagrida_latex_editor (1).png">
            <a:extLst>
              <a:ext uri="{FF2B5EF4-FFF2-40B4-BE49-F238E27FC236}">
                <a16:creationId xmlns:a16="http://schemas.microsoft.com/office/drawing/2014/main" id="{51271F03-B0D2-69EE-707D-67E72144845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9304" y="4954253"/>
            <a:ext cx="3632888" cy="5155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04;p26">
            <a:extLst>
              <a:ext uri="{FF2B5EF4-FFF2-40B4-BE49-F238E27FC236}">
                <a16:creationId xmlns:a16="http://schemas.microsoft.com/office/drawing/2014/main" id="{D5A1EE35-AA4B-D39C-6960-D6163F721C0A}"/>
              </a:ext>
            </a:extLst>
          </p:cNvPr>
          <p:cNvSpPr txBox="1"/>
          <p:nvPr/>
        </p:nvSpPr>
        <p:spPr>
          <a:xfrm>
            <a:off x="134051" y="6273864"/>
            <a:ext cx="4795101" cy="48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400">
                <a:solidFill>
                  <a:schemeClr val="dk2"/>
                </a:solidFill>
                <a:latin typeface="Garamond"/>
              </a:rPr>
              <a:t>On the consistency between CMB </a:t>
            </a:r>
            <a:br>
              <a:rPr lang="en-GB" sz="1400">
                <a:latin typeface="Garamond"/>
              </a:rPr>
            </a:br>
            <a:r>
              <a:rPr lang="en-GB" sz="1400">
                <a:solidFill>
                  <a:schemeClr val="dk2"/>
                </a:solidFill>
                <a:latin typeface="Garamond"/>
              </a:rPr>
              <a:t>(including the new ACT results) and DESI, see </a:t>
            </a:r>
            <a:r>
              <a:rPr lang="en-GB" sz="1400" i="1" u="sng">
                <a:solidFill>
                  <a:schemeClr val="hlink"/>
                </a:solidFill>
                <a:latin typeface="Garamon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arXiv:2504.18464</a:t>
            </a:r>
            <a:endParaRPr lang="en-US" sz="1400" i="1">
              <a:solidFill>
                <a:schemeClr val="hlink"/>
              </a:solidFill>
              <a:latin typeface="Garamond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4119493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9AC9912F-76E1-28BD-5E77-8759765FE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6C698-1413-8761-2EDD-FB1CAF822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A19962-F1F8-8D81-4BE8-785DBBDA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38</a:t>
            </a:fld>
            <a:endParaRPr lang="en-US" sz="1100">
              <a:latin typeface="Garamond"/>
            </a:endParaRPr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A50FBED9-549B-6EE1-C369-12C97DDE943E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Dark Energy Equation of State</a:t>
            </a:r>
            <a:endParaRPr lang="en-US" sz="32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12" name="Google Shape;340;p28" title="lagrida_latex_editor (4).png">
            <a:extLst>
              <a:ext uri="{FF2B5EF4-FFF2-40B4-BE49-F238E27FC236}">
                <a16:creationId xmlns:a16="http://schemas.microsoft.com/office/drawing/2014/main" id="{C432AFC5-9557-1DD5-6879-BE3673E1BB5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3926" y="2794133"/>
            <a:ext cx="3089430" cy="3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graph of a function&#10;&#10;AI-generated content may be incorrect.">
            <a:extLst>
              <a:ext uri="{FF2B5EF4-FFF2-40B4-BE49-F238E27FC236}">
                <a16:creationId xmlns:a16="http://schemas.microsoft.com/office/drawing/2014/main" id="{43AD0A74-88E1-AB8E-5743-956A9BD95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95" y="1714500"/>
            <a:ext cx="5301102" cy="4405544"/>
          </a:xfrm>
          <a:prstGeom prst="rect">
            <a:avLst/>
          </a:prstGeom>
        </p:spPr>
      </p:pic>
      <p:cxnSp>
        <p:nvCxnSpPr>
          <p:cNvPr id="19" name="Google Shape;337;p28">
            <a:extLst>
              <a:ext uri="{FF2B5EF4-FFF2-40B4-BE49-F238E27FC236}">
                <a16:creationId xmlns:a16="http://schemas.microsoft.com/office/drawing/2014/main" id="{5E9C2930-3DD7-7746-76D2-8BB42E17E90D}"/>
              </a:ext>
            </a:extLst>
          </p:cNvPr>
          <p:cNvCxnSpPr/>
          <p:nvPr/>
        </p:nvCxnSpPr>
        <p:spPr>
          <a:xfrm>
            <a:off x="1923375" y="3167534"/>
            <a:ext cx="0" cy="2397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38;p28">
            <a:extLst>
              <a:ext uri="{FF2B5EF4-FFF2-40B4-BE49-F238E27FC236}">
                <a16:creationId xmlns:a16="http://schemas.microsoft.com/office/drawing/2014/main" id="{ECBFA670-8EEB-DF9F-9FF0-C4197AE57EF1}"/>
              </a:ext>
            </a:extLst>
          </p:cNvPr>
          <p:cNvCxnSpPr/>
          <p:nvPr/>
        </p:nvCxnSpPr>
        <p:spPr>
          <a:xfrm>
            <a:off x="1824150" y="3302656"/>
            <a:ext cx="20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39;p28">
            <a:extLst>
              <a:ext uri="{FF2B5EF4-FFF2-40B4-BE49-F238E27FC236}">
                <a16:creationId xmlns:a16="http://schemas.microsoft.com/office/drawing/2014/main" id="{792BD408-99DA-277C-97EB-1B92780CE97D}"/>
              </a:ext>
            </a:extLst>
          </p:cNvPr>
          <p:cNvSpPr txBox="1"/>
          <p:nvPr/>
        </p:nvSpPr>
        <p:spPr>
          <a:xfrm>
            <a:off x="1087974" y="2113822"/>
            <a:ext cx="4053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𝚲</a:t>
            </a:r>
            <a:endParaRPr sz="2100">
              <a:solidFill>
                <a:schemeClr val="dk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DD58122-A27E-7C4F-CC4C-298198FE7D7E}"/>
              </a:ext>
            </a:extLst>
          </p:cNvPr>
          <p:cNvCxnSpPr/>
          <p:nvPr/>
        </p:nvCxnSpPr>
        <p:spPr>
          <a:xfrm>
            <a:off x="1400324" y="2532664"/>
            <a:ext cx="455125" cy="632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Google Shape;341;p28">
            <a:extLst>
              <a:ext uri="{FF2B5EF4-FFF2-40B4-BE49-F238E27FC236}">
                <a16:creationId xmlns:a16="http://schemas.microsoft.com/office/drawing/2014/main" id="{438741B5-66FE-BB55-3CC7-F030A7E96809}"/>
              </a:ext>
            </a:extLst>
          </p:cNvPr>
          <p:cNvSpPr txBox="1"/>
          <p:nvPr/>
        </p:nvSpPr>
        <p:spPr>
          <a:xfrm>
            <a:off x="5022550" y="1899200"/>
            <a:ext cx="4098107" cy="134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Garamond"/>
              </a:rPr>
              <a:t>We model a varying </a:t>
            </a:r>
            <a:br>
              <a:rPr lang="en-GB" sz="2000">
                <a:latin typeface="Garamond"/>
              </a:rPr>
            </a:br>
            <a:r>
              <a:rPr lang="en-GB" sz="2000">
                <a:solidFill>
                  <a:schemeClr val="dk1"/>
                </a:solidFill>
                <a:latin typeface="Garamond"/>
              </a:rPr>
              <a:t>DE equation of state  through:</a:t>
            </a:r>
            <a:endParaRPr lang="en-US" sz="2000">
              <a:solidFill>
                <a:schemeClr val="dk1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224871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2D79ADF2-936F-CCE7-49F6-6239C6695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97F19-0F4C-A7A0-8141-51D2686F6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461EC92-6F58-9E01-51DC-78D9D67B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39</a:t>
            </a:fld>
            <a:endParaRPr lang="en-US" sz="1100">
              <a:latin typeface="Garamond"/>
            </a:endParaRPr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310B884B-FC1E-6588-08D3-59F7DCAC541E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Dark Energy Equation of State</a:t>
            </a:r>
            <a:endParaRPr lang="en-US" sz="32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12" name="Google Shape;340;p28" title="lagrida_latex_editor (4).png">
            <a:extLst>
              <a:ext uri="{FF2B5EF4-FFF2-40B4-BE49-F238E27FC236}">
                <a16:creationId xmlns:a16="http://schemas.microsoft.com/office/drawing/2014/main" id="{0403BC05-BE5A-5E13-A7F6-9B1189D2B8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3926" y="2794133"/>
            <a:ext cx="3089430" cy="3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graph of a plane&#10;&#10;AI-generated content may be incorrect.">
            <a:extLst>
              <a:ext uri="{FF2B5EF4-FFF2-40B4-BE49-F238E27FC236}">
                <a16:creationId xmlns:a16="http://schemas.microsoft.com/office/drawing/2014/main" id="{3A276057-8D30-41FF-EBEC-7B39DA141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95" y="1714723"/>
            <a:ext cx="5301102" cy="4405098"/>
          </a:xfrm>
          <a:prstGeom prst="rect">
            <a:avLst/>
          </a:prstGeom>
        </p:spPr>
      </p:pic>
      <p:cxnSp>
        <p:nvCxnSpPr>
          <p:cNvPr id="19" name="Google Shape;337;p28">
            <a:extLst>
              <a:ext uri="{FF2B5EF4-FFF2-40B4-BE49-F238E27FC236}">
                <a16:creationId xmlns:a16="http://schemas.microsoft.com/office/drawing/2014/main" id="{7F9E02D6-F01E-3B6B-9063-1A3488B08301}"/>
              </a:ext>
            </a:extLst>
          </p:cNvPr>
          <p:cNvCxnSpPr/>
          <p:nvPr/>
        </p:nvCxnSpPr>
        <p:spPr>
          <a:xfrm>
            <a:off x="1923375" y="3167534"/>
            <a:ext cx="0" cy="2397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38;p28">
            <a:extLst>
              <a:ext uri="{FF2B5EF4-FFF2-40B4-BE49-F238E27FC236}">
                <a16:creationId xmlns:a16="http://schemas.microsoft.com/office/drawing/2014/main" id="{EFF18A6B-81FF-8ACB-AE77-B28BB1B0B4DF}"/>
              </a:ext>
            </a:extLst>
          </p:cNvPr>
          <p:cNvCxnSpPr/>
          <p:nvPr/>
        </p:nvCxnSpPr>
        <p:spPr>
          <a:xfrm>
            <a:off x="1824150" y="3302656"/>
            <a:ext cx="20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39;p28">
            <a:extLst>
              <a:ext uri="{FF2B5EF4-FFF2-40B4-BE49-F238E27FC236}">
                <a16:creationId xmlns:a16="http://schemas.microsoft.com/office/drawing/2014/main" id="{27DB22C2-5A9C-1BBD-4879-AE10653F6BD0}"/>
              </a:ext>
            </a:extLst>
          </p:cNvPr>
          <p:cNvSpPr txBox="1"/>
          <p:nvPr/>
        </p:nvSpPr>
        <p:spPr>
          <a:xfrm>
            <a:off x="1087974" y="2113822"/>
            <a:ext cx="4053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𝚲</a:t>
            </a:r>
            <a:endParaRPr sz="2100">
              <a:solidFill>
                <a:schemeClr val="dk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5C3463F-C75A-2C36-8640-55B885D850D5}"/>
              </a:ext>
            </a:extLst>
          </p:cNvPr>
          <p:cNvCxnSpPr/>
          <p:nvPr/>
        </p:nvCxnSpPr>
        <p:spPr>
          <a:xfrm>
            <a:off x="1400324" y="2532664"/>
            <a:ext cx="455125" cy="632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Google Shape;353;p29" title="lagrida_latex_editor (6).png">
            <a:extLst>
              <a:ext uri="{FF2B5EF4-FFF2-40B4-BE49-F238E27FC236}">
                <a16:creationId xmlns:a16="http://schemas.microsoft.com/office/drawing/2014/main" id="{65AF026A-68C8-C268-3C7F-CAC67EDBDD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8809" y="3674150"/>
            <a:ext cx="3047791" cy="255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54;p29">
            <a:extLst>
              <a:ext uri="{FF2B5EF4-FFF2-40B4-BE49-F238E27FC236}">
                <a16:creationId xmlns:a16="http://schemas.microsoft.com/office/drawing/2014/main" id="{CD35B3D7-78EA-4FD0-F4B9-C6E4689909D9}"/>
              </a:ext>
            </a:extLst>
          </p:cNvPr>
          <p:cNvSpPr/>
          <p:nvPr/>
        </p:nvSpPr>
        <p:spPr>
          <a:xfrm rot="5400000">
            <a:off x="7027750" y="2265988"/>
            <a:ext cx="209100" cy="33987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CB78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" name="Google Shape;355;p29">
            <a:extLst>
              <a:ext uri="{FF2B5EF4-FFF2-40B4-BE49-F238E27FC236}">
                <a16:creationId xmlns:a16="http://schemas.microsoft.com/office/drawing/2014/main" id="{8695F46B-993E-D63E-4B61-F65CF507DAC1}"/>
              </a:ext>
            </a:extLst>
          </p:cNvPr>
          <p:cNvSpPr txBox="1"/>
          <p:nvPr/>
        </p:nvSpPr>
        <p:spPr>
          <a:xfrm>
            <a:off x="5604913" y="4026738"/>
            <a:ext cx="30966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CB78B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DR1: DESI + CMB  ⇒    2.6σ</a:t>
            </a:r>
            <a:endParaRPr b="1">
              <a:solidFill>
                <a:srgbClr val="CB78B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341;p28">
            <a:extLst>
              <a:ext uri="{FF2B5EF4-FFF2-40B4-BE49-F238E27FC236}">
                <a16:creationId xmlns:a16="http://schemas.microsoft.com/office/drawing/2014/main" id="{894B7A3C-BBEF-4668-FB13-EFE239D34580}"/>
              </a:ext>
            </a:extLst>
          </p:cNvPr>
          <p:cNvSpPr txBox="1"/>
          <p:nvPr/>
        </p:nvSpPr>
        <p:spPr>
          <a:xfrm>
            <a:off x="5022550" y="1899200"/>
            <a:ext cx="4098107" cy="134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Garamond"/>
              </a:rPr>
              <a:t>We model a varying </a:t>
            </a:r>
            <a:br>
              <a:rPr lang="en-GB" sz="2000">
                <a:latin typeface="Garamond"/>
              </a:rPr>
            </a:br>
            <a:r>
              <a:rPr lang="en-GB" sz="2000">
                <a:solidFill>
                  <a:schemeClr val="dk1"/>
                </a:solidFill>
                <a:latin typeface="Garamond"/>
              </a:rPr>
              <a:t>DE equation of state  through:</a:t>
            </a:r>
            <a:endParaRPr lang="en-US" sz="2000">
              <a:solidFill>
                <a:schemeClr val="dk1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079385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F1DFF-FF29-F0C7-5413-ACE2C37D6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D226CA-3E64-CA6F-8E23-78100A3A46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31" t="14" r="4472" b="-14"/>
          <a:stretch>
            <a:fillRect/>
          </a:stretch>
        </p:blipFill>
        <p:spPr>
          <a:xfrm>
            <a:off x="-5396" y="-78184"/>
            <a:ext cx="9197398" cy="6937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6FBCE3-9E89-8D2B-5E20-807573983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434188-F9A8-5D73-8AD6-C58A37149654}"/>
              </a:ext>
            </a:extLst>
          </p:cNvPr>
          <p:cNvSpPr txBox="1"/>
          <p:nvPr/>
        </p:nvSpPr>
        <p:spPr>
          <a:xfrm>
            <a:off x="2548265" y="156374"/>
            <a:ext cx="633816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Garamond"/>
              </a:rPr>
              <a:t>Dark Energy Spectroscopic Instrument</a:t>
            </a:r>
            <a:endParaRPr lang="en-US"/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827861A4-5BAE-1091-E96B-332C094C7889}"/>
              </a:ext>
            </a:extLst>
          </p:cNvPr>
          <p:cNvSpPr txBox="1"/>
          <p:nvPr/>
        </p:nvSpPr>
        <p:spPr>
          <a:xfrm>
            <a:off x="4158775" y="1002419"/>
            <a:ext cx="4593567" cy="360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Expansion </a:t>
            </a:r>
            <a:r>
              <a:rPr lang="fr-FR" sz="1900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history</a:t>
            </a: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of the </a:t>
            </a:r>
            <a:r>
              <a:rPr lang="fr-FR" sz="1900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Universe</a:t>
            </a:r>
            <a:endParaRPr lang="fr-FR" sz="1900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lvl="1"/>
            <a:r>
              <a:rPr lang="fr-FR" sz="1900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=&gt; </a:t>
            </a:r>
            <a:r>
              <a:rPr lang="fr-FR" sz="1900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Constraint</a:t>
            </a:r>
            <a:r>
              <a:rPr lang="fr-FR" sz="1900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sz="1900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Dark</a:t>
            </a:r>
            <a:r>
              <a:rPr lang="fr-FR" sz="1900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Energy </a:t>
            </a:r>
            <a:r>
              <a:rPr lang="fr-FR" sz="1900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with</a:t>
            </a:r>
            <a:r>
              <a:rPr lang="fr-FR" sz="1900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BAO</a:t>
            </a:r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How </a:t>
            </a:r>
            <a:r>
              <a:rPr lang="fr-FR" sz="1900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does</a:t>
            </a: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the structure </a:t>
            </a:r>
            <a:r>
              <a:rPr lang="fr-FR" sz="1900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form</a:t>
            </a: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?</a:t>
            </a:r>
            <a:endParaRPr lang="en-US" sz="1900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lvl="1"/>
            <a:r>
              <a:rPr lang="fr-FR" sz="1900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=&gt; Test of </a:t>
            </a:r>
            <a:r>
              <a:rPr lang="fr-FR" sz="1900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gravity</a:t>
            </a:r>
            <a:r>
              <a:rPr lang="fr-FR" sz="1900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(GR)</a:t>
            </a:r>
            <a:endParaRPr lang="en-US" sz="1900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Primordial </a:t>
            </a:r>
            <a:r>
              <a:rPr lang="fr-FR" sz="1900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physics</a:t>
            </a: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, inflation (</a:t>
            </a:r>
            <a:r>
              <a:rPr lang="fr-FR" sz="1900" b="1" i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f</a:t>
            </a:r>
            <a:r>
              <a:rPr lang="fr-FR" sz="1900" b="1" baseline="-25000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nl</a:t>
            </a: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)</a:t>
            </a:r>
            <a:endParaRPr lang="en-US" sz="1900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Neutrino mass, </a:t>
            </a:r>
            <a:r>
              <a:rPr lang="fr-FR" sz="1900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dark</a:t>
            </a: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sz="1900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matter</a:t>
            </a: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sz="1900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models</a:t>
            </a: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...</a:t>
            </a:r>
          </a:p>
          <a:p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+ </a:t>
            </a:r>
            <a:r>
              <a:rPr lang="fr-FR" sz="1900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many</a:t>
            </a: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sz="1900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other</a:t>
            </a:r>
            <a:r>
              <a:rPr lang="fr-FR" sz="19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science cases</a:t>
            </a:r>
          </a:p>
          <a:p>
            <a:pPr marL="342900" indent="-342900">
              <a:buFont typeface="Calibri"/>
              <a:buChar char="-"/>
            </a:pPr>
            <a:endParaRPr lang="fr-FR" sz="2000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285750" indent="-285750">
              <a:buFont typeface="Calibri"/>
              <a:buChar char="-"/>
            </a:pPr>
            <a:endParaRPr lang="en-US" sz="2000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1200150" lvl="2" indent="-285750">
              <a:buFont typeface="Calibri"/>
              <a:buChar char="-"/>
            </a:pPr>
            <a:endParaRPr lang="en-US" sz="2000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</p:txBody>
      </p:sp>
      <p:pic>
        <p:nvPicPr>
          <p:cNvPr id="3" name="Picture 2" descr="DESI Slice">
            <a:extLst>
              <a:ext uri="{FF2B5EF4-FFF2-40B4-BE49-F238E27FC236}">
                <a16:creationId xmlns:a16="http://schemas.microsoft.com/office/drawing/2014/main" id="{C32D895E-B9E8-09CD-9DB6-BE2BBA5BD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9" y="4262763"/>
            <a:ext cx="4387242" cy="2397169"/>
          </a:xfrm>
          <a:prstGeom prst="rect">
            <a:avLst/>
          </a:prstGeom>
        </p:spPr>
      </p:pic>
      <p:pic>
        <p:nvPicPr>
          <p:cNvPr id="27" name="Picture 26" descr="NASA SVS | Content of the Universe Pie Chart">
            <a:extLst>
              <a:ext uri="{FF2B5EF4-FFF2-40B4-BE49-F238E27FC236}">
                <a16:creationId xmlns:a16="http://schemas.microsoft.com/office/drawing/2014/main" id="{7D53C725-DA78-195F-A0CA-DA63849E9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682" y="4260807"/>
            <a:ext cx="4409161" cy="2526342"/>
          </a:xfrm>
          <a:prstGeom prst="rect">
            <a:avLst/>
          </a:prstGeom>
        </p:spPr>
      </p:pic>
      <p:sp>
        <p:nvSpPr>
          <p:cNvPr id="30" name="ZoneTexte 4">
            <a:extLst>
              <a:ext uri="{FF2B5EF4-FFF2-40B4-BE49-F238E27FC236}">
                <a16:creationId xmlns:a16="http://schemas.microsoft.com/office/drawing/2014/main" id="{0DDD127E-8787-1FE0-31A6-5A2F60DCF218}"/>
              </a:ext>
            </a:extLst>
          </p:cNvPr>
          <p:cNvSpPr txBox="1"/>
          <p:nvPr/>
        </p:nvSpPr>
        <p:spPr>
          <a:xfrm>
            <a:off x="7065727" y="4235534"/>
            <a:ext cx="2001253" cy="769441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400" b="1">
                <a:solidFill>
                  <a:schemeClr val="accent1"/>
                </a:solidFill>
                <a:latin typeface="Garamond"/>
                <a:ea typeface="+mn-lt"/>
                <a:cs typeface="+mn-lt"/>
              </a:rPr>
              <a:t>Λ</a:t>
            </a:r>
            <a:r>
              <a:rPr lang="fr-FR" sz="4400" b="1">
                <a:solidFill>
                  <a:schemeClr val="tx1">
                    <a:lumMod val="50000"/>
                    <a:lumOff val="50000"/>
                  </a:schemeClr>
                </a:solidFill>
                <a:latin typeface="Garamond"/>
                <a:ea typeface="+mn-lt"/>
                <a:cs typeface="+mn-lt"/>
              </a:rPr>
              <a:t>CDM</a:t>
            </a:r>
            <a:endParaRPr lang="fr-FR" sz="4400" b="1">
              <a:solidFill>
                <a:schemeClr val="tx1">
                  <a:lumMod val="50000"/>
                  <a:lumOff val="50000"/>
                </a:schemeClr>
              </a:solidFill>
              <a:latin typeface="Garamon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8A1E8-D8A5-EF0C-894F-1B035F8ED723}"/>
              </a:ext>
            </a:extLst>
          </p:cNvPr>
          <p:cNvSpPr txBox="1"/>
          <p:nvPr/>
        </p:nvSpPr>
        <p:spPr>
          <a:xfrm>
            <a:off x="6263" y="3883068"/>
            <a:ext cx="9200366" cy="466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400" b="1">
                <a:solidFill>
                  <a:srgbClr val="FFFFFF"/>
                </a:solidFill>
                <a:latin typeface="Garamond"/>
                <a:cs typeface="Arial"/>
              </a:rPr>
              <a:t>Map the Universe in 3D to constrain the cosmological model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FC207-2A4A-6218-9544-8DDF157BD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89FF8-691E-EFD6-695C-F5D00714B8D9}"/>
              </a:ext>
            </a:extLst>
          </p:cNvPr>
          <p:cNvSpPr txBox="1"/>
          <p:nvPr/>
        </p:nvSpPr>
        <p:spPr>
          <a:xfrm>
            <a:off x="1530564" y="1001174"/>
            <a:ext cx="25587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Garamond"/>
              </a:rPr>
              <a:t>Key questions: </a:t>
            </a:r>
            <a:endParaRPr lang="en-US" sz="2800"/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37561040-0BBD-BA95-32D7-C1C8B4281628}"/>
              </a:ext>
            </a:extLst>
          </p:cNvPr>
          <p:cNvSpPr txBox="1"/>
          <p:nvPr/>
        </p:nvSpPr>
        <p:spPr>
          <a:xfrm>
            <a:off x="-9194" y="6652688"/>
            <a:ext cx="2489471" cy="230832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i="1" err="1">
                <a:solidFill>
                  <a:srgbClr val="FFFFFF"/>
                </a:solidFill>
                <a:latin typeface="Book Antiqua"/>
              </a:rPr>
              <a:t>Credit</a:t>
            </a:r>
            <a:r>
              <a:rPr lang="fr-FR" sz="1050" i="1">
                <a:solidFill>
                  <a:srgbClr val="FFFFFF"/>
                </a:solidFill>
                <a:latin typeface="Book Antiqua"/>
              </a:rPr>
              <a:t> : DESI collaboration/Claire </a:t>
            </a:r>
            <a:r>
              <a:rPr lang="fr-FR" sz="1050" i="1" err="1">
                <a:solidFill>
                  <a:srgbClr val="FFFFFF"/>
                </a:solidFill>
                <a:latin typeface="Book Antiqua"/>
              </a:rPr>
              <a:t>Lamman</a:t>
            </a:r>
          </a:p>
        </p:txBody>
      </p:sp>
    </p:spTree>
    <p:extLst>
      <p:ext uri="{BB962C8B-B14F-4D97-AF65-F5344CB8AC3E}">
        <p14:creationId xmlns:p14="http://schemas.microsoft.com/office/powerpoint/2010/main" val="3003823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D529186B-9C84-FC4C-9682-A14F2B3A6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43BDE-D95B-FF88-F1F0-FA01D42ED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27B6D4-91C0-FA49-CF55-10672721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40</a:t>
            </a:fld>
            <a:endParaRPr lang="en-US" sz="1100">
              <a:latin typeface="Garamond"/>
            </a:endParaRPr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8C14BD11-7E26-F2BB-824C-76581481B0B2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Dark Energy Equation of State</a:t>
            </a:r>
            <a:endParaRPr lang="en-US" sz="32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12" name="Google Shape;340;p28" title="lagrida_latex_editor (4).png">
            <a:extLst>
              <a:ext uri="{FF2B5EF4-FFF2-40B4-BE49-F238E27FC236}">
                <a16:creationId xmlns:a16="http://schemas.microsoft.com/office/drawing/2014/main" id="{FABD9AB8-5CDA-B956-1391-555EA9F6A8D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3926" y="2794133"/>
            <a:ext cx="3089430" cy="3392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41;p28">
            <a:extLst>
              <a:ext uri="{FF2B5EF4-FFF2-40B4-BE49-F238E27FC236}">
                <a16:creationId xmlns:a16="http://schemas.microsoft.com/office/drawing/2014/main" id="{7CB8365C-97F7-1EBC-6A1D-22D80409F4D0}"/>
              </a:ext>
            </a:extLst>
          </p:cNvPr>
          <p:cNvSpPr txBox="1"/>
          <p:nvPr/>
        </p:nvSpPr>
        <p:spPr>
          <a:xfrm>
            <a:off x="5022550" y="1899200"/>
            <a:ext cx="4098107" cy="134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Garamond"/>
              </a:rPr>
              <a:t>We model a varying </a:t>
            </a:r>
            <a:br>
              <a:rPr lang="en-GB" sz="2000">
                <a:latin typeface="Garamond"/>
              </a:rPr>
            </a:br>
            <a:r>
              <a:rPr lang="en-GB" sz="2000">
                <a:solidFill>
                  <a:schemeClr val="dk1"/>
                </a:solidFill>
                <a:latin typeface="Garamond"/>
              </a:rPr>
              <a:t>DE equation of state  through:</a:t>
            </a:r>
            <a:endParaRPr lang="en-US" sz="2000">
              <a:solidFill>
                <a:schemeClr val="dk1"/>
              </a:solidFill>
              <a:latin typeface="Garamond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A4F350-9191-D3FD-B768-5584EF5A3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95" y="1714723"/>
            <a:ext cx="5301101" cy="4405098"/>
          </a:xfrm>
          <a:prstGeom prst="rect">
            <a:avLst/>
          </a:prstGeom>
        </p:spPr>
      </p:pic>
      <p:cxnSp>
        <p:nvCxnSpPr>
          <p:cNvPr id="19" name="Google Shape;337;p28">
            <a:extLst>
              <a:ext uri="{FF2B5EF4-FFF2-40B4-BE49-F238E27FC236}">
                <a16:creationId xmlns:a16="http://schemas.microsoft.com/office/drawing/2014/main" id="{1C327B73-416F-C024-9BEC-30DDC3DE1D16}"/>
              </a:ext>
            </a:extLst>
          </p:cNvPr>
          <p:cNvCxnSpPr/>
          <p:nvPr/>
        </p:nvCxnSpPr>
        <p:spPr>
          <a:xfrm>
            <a:off x="1923375" y="3167534"/>
            <a:ext cx="0" cy="2397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38;p28">
            <a:extLst>
              <a:ext uri="{FF2B5EF4-FFF2-40B4-BE49-F238E27FC236}">
                <a16:creationId xmlns:a16="http://schemas.microsoft.com/office/drawing/2014/main" id="{DC710B17-7F4B-F452-4D7C-1EDAAE6A4C51}"/>
              </a:ext>
            </a:extLst>
          </p:cNvPr>
          <p:cNvCxnSpPr/>
          <p:nvPr/>
        </p:nvCxnSpPr>
        <p:spPr>
          <a:xfrm>
            <a:off x="1824150" y="3302656"/>
            <a:ext cx="20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39;p28">
            <a:extLst>
              <a:ext uri="{FF2B5EF4-FFF2-40B4-BE49-F238E27FC236}">
                <a16:creationId xmlns:a16="http://schemas.microsoft.com/office/drawing/2014/main" id="{1E79C564-701F-45F3-BB0D-A3F8B7800016}"/>
              </a:ext>
            </a:extLst>
          </p:cNvPr>
          <p:cNvSpPr txBox="1"/>
          <p:nvPr/>
        </p:nvSpPr>
        <p:spPr>
          <a:xfrm>
            <a:off x="1087974" y="2113822"/>
            <a:ext cx="4053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𝚲</a:t>
            </a:r>
            <a:endParaRPr sz="2100">
              <a:solidFill>
                <a:schemeClr val="dk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A4A740-4C79-A8F7-6CAB-71EEDBF5A5A7}"/>
              </a:ext>
            </a:extLst>
          </p:cNvPr>
          <p:cNvCxnSpPr/>
          <p:nvPr/>
        </p:nvCxnSpPr>
        <p:spPr>
          <a:xfrm>
            <a:off x="1400324" y="2532664"/>
            <a:ext cx="455125" cy="632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Google Shape;353;p29" title="lagrida_latex_editor (6).png">
            <a:extLst>
              <a:ext uri="{FF2B5EF4-FFF2-40B4-BE49-F238E27FC236}">
                <a16:creationId xmlns:a16="http://schemas.microsoft.com/office/drawing/2014/main" id="{08F2FE64-0746-0E76-55BE-E18C64E11EC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8809" y="3674150"/>
            <a:ext cx="3047791" cy="255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54;p29">
            <a:extLst>
              <a:ext uri="{FF2B5EF4-FFF2-40B4-BE49-F238E27FC236}">
                <a16:creationId xmlns:a16="http://schemas.microsoft.com/office/drawing/2014/main" id="{E845C301-9CD5-346E-F1C7-A74708251A56}"/>
              </a:ext>
            </a:extLst>
          </p:cNvPr>
          <p:cNvSpPr/>
          <p:nvPr/>
        </p:nvSpPr>
        <p:spPr>
          <a:xfrm rot="5400000">
            <a:off x="7027750" y="2265988"/>
            <a:ext cx="209100" cy="33987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CB78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" name="Google Shape;355;p29">
            <a:extLst>
              <a:ext uri="{FF2B5EF4-FFF2-40B4-BE49-F238E27FC236}">
                <a16:creationId xmlns:a16="http://schemas.microsoft.com/office/drawing/2014/main" id="{C9426015-7BCD-D081-AF49-E57AA1AB1610}"/>
              </a:ext>
            </a:extLst>
          </p:cNvPr>
          <p:cNvSpPr txBox="1"/>
          <p:nvPr/>
        </p:nvSpPr>
        <p:spPr>
          <a:xfrm>
            <a:off x="5604913" y="4026738"/>
            <a:ext cx="30966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CB78B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DR1: DESI + CMB  ⇒    2.6σ</a:t>
            </a:r>
            <a:endParaRPr lang="en-US" b="1">
              <a:solidFill>
                <a:srgbClr val="CB78BC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" name="Google Shape;376;p30" title="lagrida_latex_editor (8).png">
            <a:extLst>
              <a:ext uri="{FF2B5EF4-FFF2-40B4-BE49-F238E27FC236}">
                <a16:creationId xmlns:a16="http://schemas.microsoft.com/office/drawing/2014/main" id="{AF862A33-6FF8-9C3B-87BE-176591B8D4B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4426" y="4635450"/>
            <a:ext cx="3290173" cy="2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77;p30">
            <a:extLst>
              <a:ext uri="{FF2B5EF4-FFF2-40B4-BE49-F238E27FC236}">
                <a16:creationId xmlns:a16="http://schemas.microsoft.com/office/drawing/2014/main" id="{ABB1CE4B-CA0F-3CF6-3837-0D3DD81CF4B5}"/>
              </a:ext>
            </a:extLst>
          </p:cNvPr>
          <p:cNvSpPr txBox="1"/>
          <p:nvPr/>
        </p:nvSpPr>
        <p:spPr>
          <a:xfrm>
            <a:off x="5637350" y="5028849"/>
            <a:ext cx="30966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CB78B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DR2: DESI + CMB  ⇒    3.1σ</a:t>
            </a:r>
            <a:endParaRPr b="1">
              <a:solidFill>
                <a:srgbClr val="CB78B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378;p30">
            <a:extLst>
              <a:ext uri="{FF2B5EF4-FFF2-40B4-BE49-F238E27FC236}">
                <a16:creationId xmlns:a16="http://schemas.microsoft.com/office/drawing/2014/main" id="{FAFACB05-25CA-E07C-6B3B-AC3290AFE534}"/>
              </a:ext>
            </a:extLst>
          </p:cNvPr>
          <p:cNvSpPr/>
          <p:nvPr/>
        </p:nvSpPr>
        <p:spPr>
          <a:xfrm rot="5400000">
            <a:off x="7077675" y="3208200"/>
            <a:ext cx="209100" cy="34818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CB78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669977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D5B68A31-16E2-DE17-37F9-9B6AC3951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65BFB-637D-6A39-F611-15F345047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27D001-B907-E1A7-E456-17AE140A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41</a:t>
            </a:fld>
            <a:endParaRPr lang="en-US" sz="1100">
              <a:latin typeface="Garamond"/>
            </a:endParaRPr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E872211E-25BA-4CDA-531B-F01BCE199E84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Dark Energy Equation of State</a:t>
            </a:r>
            <a:endParaRPr lang="en-US" sz="32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9" name="Google Shape;394;p31">
            <a:extLst>
              <a:ext uri="{FF2B5EF4-FFF2-40B4-BE49-F238E27FC236}">
                <a16:creationId xmlns:a16="http://schemas.microsoft.com/office/drawing/2014/main" id="{6CE8548D-491F-1DF9-82AA-B1E5204C0A1C}"/>
              </a:ext>
            </a:extLst>
          </p:cNvPr>
          <p:cNvSpPr txBox="1"/>
          <p:nvPr/>
        </p:nvSpPr>
        <p:spPr>
          <a:xfrm>
            <a:off x="376690" y="944068"/>
            <a:ext cx="4028887" cy="96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>
                <a:solidFill>
                  <a:schemeClr val="dk1"/>
                </a:solidFill>
                <a:latin typeface="Garamond"/>
              </a:rPr>
              <a:t>In 𝚲</a:t>
            </a:r>
            <a:r>
              <a:rPr lang="en-GB" b="1">
                <a:solidFill>
                  <a:schemeClr val="dk1"/>
                </a:solidFill>
                <a:latin typeface="Garamond"/>
              </a:rPr>
              <a:t>CDM</a:t>
            </a:r>
            <a:r>
              <a:rPr lang="en-GB">
                <a:solidFill>
                  <a:schemeClr val="dk1"/>
                </a:solidFill>
                <a:latin typeface="Garamond"/>
              </a:rPr>
              <a:t>:</a:t>
            </a:r>
            <a:endParaRPr lang="en-US">
              <a:solidFill>
                <a:schemeClr val="dk1"/>
              </a:solidFill>
            </a:endParaRPr>
          </a:p>
          <a:p>
            <a:r>
              <a:rPr lang="en-GB">
                <a:solidFill>
                  <a:schemeClr val="dk1"/>
                </a:solidFill>
                <a:latin typeface="Garamond"/>
              </a:rPr>
              <a:t>→ DESI BAO predicts slightly </a:t>
            </a:r>
            <a:br>
              <a:rPr lang="en-GB">
                <a:latin typeface="Garamond"/>
              </a:rPr>
            </a:br>
            <a:r>
              <a:rPr lang="en-GB">
                <a:solidFill>
                  <a:schemeClr val="dk1"/>
                </a:solidFill>
                <a:latin typeface="Garamond"/>
              </a:rPr>
              <a:t>lower values of 𝛀</a:t>
            </a:r>
            <a:r>
              <a:rPr lang="en-GB" baseline="-25000">
                <a:solidFill>
                  <a:schemeClr val="dk1"/>
                </a:solidFill>
                <a:latin typeface="Garamond"/>
              </a:rPr>
              <a:t>m</a:t>
            </a:r>
            <a:r>
              <a:rPr lang="en-GB">
                <a:solidFill>
                  <a:schemeClr val="dk1"/>
                </a:solidFill>
                <a:latin typeface="Garamond"/>
              </a:rPr>
              <a:t> than Planck</a:t>
            </a:r>
          </a:p>
          <a:p>
            <a:endParaRPr lang="en-GB" sz="700">
              <a:solidFill>
                <a:schemeClr val="dk1"/>
              </a:solidFill>
              <a:latin typeface="Garamond"/>
            </a:endParaRPr>
          </a:p>
          <a:p>
            <a:r>
              <a:rPr lang="en-GB">
                <a:solidFill>
                  <a:schemeClr val="dk1"/>
                </a:solidFill>
                <a:latin typeface="Garamond"/>
              </a:rPr>
              <a:t>→ SN data sets predict </a:t>
            </a:r>
            <a:br>
              <a:rPr lang="en-GB">
                <a:latin typeface="Garamond"/>
              </a:rPr>
            </a:br>
            <a:r>
              <a:rPr lang="en-GB">
                <a:solidFill>
                  <a:schemeClr val="dk1"/>
                </a:solidFill>
                <a:latin typeface="Garamond"/>
              </a:rPr>
              <a:t>higher values of 𝛀</a:t>
            </a:r>
            <a:r>
              <a:rPr lang="en-GB" baseline="-25000">
                <a:solidFill>
                  <a:schemeClr val="dk1"/>
                </a:solidFill>
                <a:latin typeface="Garamond"/>
              </a:rPr>
              <a:t>m</a:t>
            </a:r>
            <a:r>
              <a:rPr lang="en-GB">
                <a:solidFill>
                  <a:schemeClr val="dk1"/>
                </a:solidFill>
                <a:latin typeface="Garamond"/>
              </a:rPr>
              <a:t> than Planck</a:t>
            </a:r>
            <a:endParaRPr>
              <a:solidFill>
                <a:schemeClr val="dk1"/>
              </a:solidFill>
              <a:latin typeface="Garamond"/>
            </a:endParaRPr>
          </a:p>
        </p:txBody>
      </p:sp>
      <p:pic>
        <p:nvPicPr>
          <p:cNvPr id="13" name="Picture 1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9488BC8-39A0-6EE8-604C-53859ED03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9" y="2707688"/>
            <a:ext cx="4473078" cy="366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02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51F51F4F-6E5F-DBA4-4BB5-F3DE62FFF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EFA0-3E24-1C04-218A-A2FB09FA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903603-E0E5-3648-4F7A-01A4F525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42</a:t>
            </a:fld>
            <a:endParaRPr lang="en-US" sz="1100">
              <a:latin typeface="Garamond"/>
            </a:endParaRPr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3A7A85B6-8A5E-4C59-CC5D-2D4DCC46C5F6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Dark Energy Equation of State</a:t>
            </a:r>
            <a:endParaRPr lang="en-US" sz="32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9" name="Google Shape;394;p31">
            <a:extLst>
              <a:ext uri="{FF2B5EF4-FFF2-40B4-BE49-F238E27FC236}">
                <a16:creationId xmlns:a16="http://schemas.microsoft.com/office/drawing/2014/main" id="{3CCE77AC-DC86-0CA9-E2D4-474BF283B313}"/>
              </a:ext>
            </a:extLst>
          </p:cNvPr>
          <p:cNvSpPr txBox="1"/>
          <p:nvPr/>
        </p:nvSpPr>
        <p:spPr>
          <a:xfrm>
            <a:off x="376690" y="944068"/>
            <a:ext cx="4028887" cy="96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>
                <a:solidFill>
                  <a:schemeClr val="dk1"/>
                </a:solidFill>
                <a:latin typeface="Garamond"/>
              </a:rPr>
              <a:t>In 𝚲</a:t>
            </a:r>
            <a:r>
              <a:rPr lang="en-GB" b="1">
                <a:solidFill>
                  <a:schemeClr val="dk1"/>
                </a:solidFill>
                <a:latin typeface="Garamond"/>
              </a:rPr>
              <a:t>CDM</a:t>
            </a:r>
            <a:r>
              <a:rPr lang="en-GB">
                <a:solidFill>
                  <a:schemeClr val="dk1"/>
                </a:solidFill>
                <a:latin typeface="Garamond"/>
              </a:rPr>
              <a:t>:</a:t>
            </a:r>
            <a:endParaRPr lang="en-US">
              <a:solidFill>
                <a:schemeClr val="dk1"/>
              </a:solidFill>
            </a:endParaRPr>
          </a:p>
          <a:p>
            <a:r>
              <a:rPr lang="en-GB">
                <a:solidFill>
                  <a:schemeClr val="dk1"/>
                </a:solidFill>
                <a:latin typeface="Garamond"/>
              </a:rPr>
              <a:t>→ DESI BAO predicts slightly </a:t>
            </a:r>
            <a:br>
              <a:rPr lang="en-GB">
                <a:latin typeface="Garamond"/>
              </a:rPr>
            </a:br>
            <a:r>
              <a:rPr lang="en-GB">
                <a:solidFill>
                  <a:schemeClr val="dk1"/>
                </a:solidFill>
                <a:latin typeface="Garamond"/>
              </a:rPr>
              <a:t>lower values of 𝛀</a:t>
            </a:r>
            <a:r>
              <a:rPr lang="en-GB" baseline="-25000">
                <a:solidFill>
                  <a:schemeClr val="dk1"/>
                </a:solidFill>
                <a:latin typeface="Garamond"/>
              </a:rPr>
              <a:t>m</a:t>
            </a:r>
            <a:r>
              <a:rPr lang="en-GB">
                <a:solidFill>
                  <a:schemeClr val="dk1"/>
                </a:solidFill>
                <a:latin typeface="Garamond"/>
              </a:rPr>
              <a:t> than Planck</a:t>
            </a:r>
          </a:p>
          <a:p>
            <a:endParaRPr lang="en-GB" sz="700">
              <a:solidFill>
                <a:schemeClr val="dk1"/>
              </a:solidFill>
              <a:latin typeface="Garamond"/>
            </a:endParaRPr>
          </a:p>
          <a:p>
            <a:r>
              <a:rPr lang="en-GB">
                <a:solidFill>
                  <a:schemeClr val="dk1"/>
                </a:solidFill>
                <a:latin typeface="Garamond"/>
              </a:rPr>
              <a:t>→ SN data sets predict </a:t>
            </a:r>
            <a:br>
              <a:rPr lang="en-GB">
                <a:latin typeface="Garamond"/>
              </a:rPr>
            </a:br>
            <a:r>
              <a:rPr lang="en-GB">
                <a:solidFill>
                  <a:schemeClr val="dk1"/>
                </a:solidFill>
                <a:latin typeface="Garamond"/>
              </a:rPr>
              <a:t>higher values of 𝛀</a:t>
            </a:r>
            <a:r>
              <a:rPr lang="en-GB" baseline="-25000">
                <a:solidFill>
                  <a:schemeClr val="dk1"/>
                </a:solidFill>
                <a:latin typeface="Garamond"/>
              </a:rPr>
              <a:t>m</a:t>
            </a:r>
            <a:r>
              <a:rPr lang="en-GB">
                <a:solidFill>
                  <a:schemeClr val="dk1"/>
                </a:solidFill>
                <a:latin typeface="Garamond"/>
              </a:rPr>
              <a:t> than Planck</a:t>
            </a:r>
            <a:endParaRPr>
              <a:solidFill>
                <a:schemeClr val="dk1"/>
              </a:solidFill>
              <a:latin typeface="Garamond"/>
            </a:endParaRPr>
          </a:p>
        </p:txBody>
      </p:sp>
      <p:pic>
        <p:nvPicPr>
          <p:cNvPr id="13" name="Picture 1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F6EE7C8-21A2-49D1-9654-1BC14CD26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9" y="2707688"/>
            <a:ext cx="4473078" cy="3667587"/>
          </a:xfrm>
          <a:prstGeom prst="rect">
            <a:avLst/>
          </a:prstGeom>
        </p:spPr>
      </p:pic>
      <p:pic>
        <p:nvPicPr>
          <p:cNvPr id="15" name="Picture 1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40F0711-3FD9-F471-18E6-FF298748A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823" y="2607814"/>
            <a:ext cx="4640030" cy="3834045"/>
          </a:xfrm>
          <a:prstGeom prst="rect">
            <a:avLst/>
          </a:prstGeom>
        </p:spPr>
      </p:pic>
      <p:sp>
        <p:nvSpPr>
          <p:cNvPr id="20" name="Google Shape;406;p32">
            <a:extLst>
              <a:ext uri="{FF2B5EF4-FFF2-40B4-BE49-F238E27FC236}">
                <a16:creationId xmlns:a16="http://schemas.microsoft.com/office/drawing/2014/main" id="{AEE90557-EBD3-A465-D626-2D59E2286E82}"/>
              </a:ext>
            </a:extLst>
          </p:cNvPr>
          <p:cNvSpPr txBox="1"/>
          <p:nvPr/>
        </p:nvSpPr>
        <p:spPr>
          <a:xfrm>
            <a:off x="4955936" y="999104"/>
            <a:ext cx="4069633" cy="607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Garamond"/>
              </a:rPr>
              <a:t>In </a:t>
            </a:r>
            <a:r>
              <a:rPr lang="en-GB" sz="2000" b="1">
                <a:solidFill>
                  <a:schemeClr val="dk1"/>
                </a:solidFill>
                <a:latin typeface="Garamond"/>
              </a:rPr>
              <a:t>w0waCDM</a:t>
            </a:r>
            <a:r>
              <a:rPr lang="en-GB" sz="2000">
                <a:solidFill>
                  <a:schemeClr val="dk1"/>
                </a:solidFill>
                <a:latin typeface="Garamond"/>
              </a:rPr>
              <a:t>:</a:t>
            </a:r>
            <a:br>
              <a:rPr lang="en-GB" sz="2000">
                <a:latin typeface="Garamond"/>
              </a:rPr>
            </a:br>
            <a:endParaRPr lang="en-US" sz="2000">
              <a:solidFill>
                <a:schemeClr val="dk1"/>
              </a:solidFill>
              <a:latin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Garamond"/>
              </a:rPr>
              <a:t>→ Prediction of 𝛀</a:t>
            </a:r>
            <a:r>
              <a:rPr lang="en-GB" sz="2000" baseline="-25000">
                <a:solidFill>
                  <a:schemeClr val="dk1"/>
                </a:solidFill>
                <a:latin typeface="Garamond"/>
              </a:rPr>
              <a:t>m</a:t>
            </a:r>
            <a:r>
              <a:rPr lang="en-GB" sz="2000">
                <a:solidFill>
                  <a:schemeClr val="dk1"/>
                </a:solidFill>
                <a:latin typeface="Garamond"/>
              </a:rPr>
              <a:t> from DESI BAO </a:t>
            </a:r>
            <a:br>
              <a:rPr lang="en-GB" sz="2000">
                <a:latin typeface="Garamond"/>
              </a:rPr>
            </a:br>
            <a:r>
              <a:rPr lang="en-GB" sz="2000">
                <a:solidFill>
                  <a:schemeClr val="dk1"/>
                </a:solidFill>
                <a:latin typeface="Garamond"/>
              </a:rPr>
              <a:t>consistent with </a:t>
            </a:r>
            <a:r>
              <a:rPr lang="en-GB" sz="2000" err="1">
                <a:solidFill>
                  <a:schemeClr val="dk1"/>
                </a:solidFill>
                <a:latin typeface="Garamond"/>
              </a:rPr>
              <a:t>SNe</a:t>
            </a:r>
            <a:r>
              <a:rPr lang="en-GB" sz="2000">
                <a:solidFill>
                  <a:schemeClr val="dk1"/>
                </a:solidFill>
                <a:latin typeface="Garamond"/>
              </a:rPr>
              <a:t> Ia data sets</a:t>
            </a:r>
            <a:endParaRPr sz="2000">
              <a:solidFill>
                <a:schemeClr val="dk1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33389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DBEF024D-A0A1-DA70-84C0-E63CAF502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9AE0A-97E6-4EB2-E68F-327D99DE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FD36C27-8B10-24E2-2DF0-0523B704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43</a:t>
            </a:fld>
            <a:endParaRPr lang="en-US" sz="1100">
              <a:latin typeface="Garamond"/>
            </a:endParaRPr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4EC17CAC-EBA9-D8A7-5BFF-57237B941701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Dark Energy Equation of State</a:t>
            </a:r>
            <a:endParaRPr lang="en-US" sz="32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5" name="Google Shape;415;p33" title="Screenshot 2025-06-02 at 16.10.57.png">
            <a:extLst>
              <a:ext uri="{FF2B5EF4-FFF2-40B4-BE49-F238E27FC236}">
                <a16:creationId xmlns:a16="http://schemas.microsoft.com/office/drawing/2014/main" id="{CBF50B64-28D4-3B69-D959-56231D0D79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22" b="1531"/>
          <a:stretch/>
        </p:blipFill>
        <p:spPr>
          <a:xfrm>
            <a:off x="15933" y="1671711"/>
            <a:ext cx="5076731" cy="43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16;p33" title="lagrida_latex_editor (9).png">
            <a:extLst>
              <a:ext uri="{FF2B5EF4-FFF2-40B4-BE49-F238E27FC236}">
                <a16:creationId xmlns:a16="http://schemas.microsoft.com/office/drawing/2014/main" id="{8609BBD0-7CB3-5F2F-20CE-7E4B686D173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6150" y="2358405"/>
            <a:ext cx="3482276" cy="2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17;p33">
            <a:extLst>
              <a:ext uri="{FF2B5EF4-FFF2-40B4-BE49-F238E27FC236}">
                <a16:creationId xmlns:a16="http://schemas.microsoft.com/office/drawing/2014/main" id="{CEB461AF-FE2F-5802-0110-C91F534A43F6}"/>
              </a:ext>
            </a:extLst>
          </p:cNvPr>
          <p:cNvSpPr/>
          <p:nvPr/>
        </p:nvSpPr>
        <p:spPr>
          <a:xfrm rot="5400000">
            <a:off x="6828629" y="925015"/>
            <a:ext cx="205500" cy="35517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0072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" name="Google Shape;418;p33">
            <a:extLst>
              <a:ext uri="{FF2B5EF4-FFF2-40B4-BE49-F238E27FC236}">
                <a16:creationId xmlns:a16="http://schemas.microsoft.com/office/drawing/2014/main" id="{DB805D07-9798-90E1-2560-221C8A25AE95}"/>
              </a:ext>
            </a:extLst>
          </p:cNvPr>
          <p:cNvSpPr txBox="1"/>
          <p:nvPr/>
        </p:nvSpPr>
        <p:spPr>
          <a:xfrm>
            <a:off x="5028601" y="2708239"/>
            <a:ext cx="3796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72B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DR1: DESI + CMB + Pantheon+  ⇒    2.5σ</a:t>
            </a:r>
            <a:endParaRPr lang="en-US" sz="1600" b="1">
              <a:solidFill>
                <a:srgbClr val="0072B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7" name="Google Shape;419;p33" title="lagrida_latex_editor (10).png">
            <a:extLst>
              <a:ext uri="{FF2B5EF4-FFF2-40B4-BE49-F238E27FC236}">
                <a16:creationId xmlns:a16="http://schemas.microsoft.com/office/drawing/2014/main" id="{C536A167-1B22-A3FC-7BA5-90F8390C8CF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7925" y="3530363"/>
            <a:ext cx="3407050" cy="2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420;p33">
            <a:extLst>
              <a:ext uri="{FF2B5EF4-FFF2-40B4-BE49-F238E27FC236}">
                <a16:creationId xmlns:a16="http://schemas.microsoft.com/office/drawing/2014/main" id="{21E3975D-D03F-33FC-E790-66D12F4FCD92}"/>
              </a:ext>
            </a:extLst>
          </p:cNvPr>
          <p:cNvSpPr/>
          <p:nvPr/>
        </p:nvSpPr>
        <p:spPr>
          <a:xfrm rot="5400000">
            <a:off x="6828629" y="2113531"/>
            <a:ext cx="205500" cy="35517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8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8B00"/>
              </a:solidFill>
            </a:endParaRPr>
          </a:p>
        </p:txBody>
      </p:sp>
      <p:sp>
        <p:nvSpPr>
          <p:cNvPr id="22" name="Google Shape;421;p33">
            <a:extLst>
              <a:ext uri="{FF2B5EF4-FFF2-40B4-BE49-F238E27FC236}">
                <a16:creationId xmlns:a16="http://schemas.microsoft.com/office/drawing/2014/main" id="{E990A312-C515-2545-A4C7-433062A58B00}"/>
              </a:ext>
            </a:extLst>
          </p:cNvPr>
          <p:cNvSpPr txBox="1"/>
          <p:nvPr/>
        </p:nvSpPr>
        <p:spPr>
          <a:xfrm>
            <a:off x="5039565" y="3907719"/>
            <a:ext cx="3796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8B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DR1: DESI + CMB + Union3  ⇒          3.5σ</a:t>
            </a:r>
            <a:endParaRPr lang="en-US" sz="1600" b="1">
              <a:solidFill>
                <a:srgbClr val="FF8B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4" name="Google Shape;422;p33" title="lagrida_latex_editor (11).png">
            <a:extLst>
              <a:ext uri="{FF2B5EF4-FFF2-40B4-BE49-F238E27FC236}">
                <a16:creationId xmlns:a16="http://schemas.microsoft.com/office/drawing/2014/main" id="{56F09BE9-0D25-DA6C-9E95-59D4BA1B712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767" b="777"/>
          <a:stretch/>
        </p:blipFill>
        <p:spPr>
          <a:xfrm>
            <a:off x="5245751" y="4676523"/>
            <a:ext cx="3407051" cy="2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23;p33">
            <a:extLst>
              <a:ext uri="{FF2B5EF4-FFF2-40B4-BE49-F238E27FC236}">
                <a16:creationId xmlns:a16="http://schemas.microsoft.com/office/drawing/2014/main" id="{EE97825B-6C69-3499-F5E4-1BB1D236E6FC}"/>
              </a:ext>
            </a:extLst>
          </p:cNvPr>
          <p:cNvSpPr/>
          <p:nvPr/>
        </p:nvSpPr>
        <p:spPr>
          <a:xfrm rot="5400000">
            <a:off x="6828629" y="3187393"/>
            <a:ext cx="205500" cy="35517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019E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" name="Google Shape;424;p33">
            <a:extLst>
              <a:ext uri="{FF2B5EF4-FFF2-40B4-BE49-F238E27FC236}">
                <a16:creationId xmlns:a16="http://schemas.microsoft.com/office/drawing/2014/main" id="{9B17C9F1-5A75-7EF5-A300-1C575E4790A0}"/>
              </a:ext>
            </a:extLst>
          </p:cNvPr>
          <p:cNvSpPr txBox="1"/>
          <p:nvPr/>
        </p:nvSpPr>
        <p:spPr>
          <a:xfrm>
            <a:off x="5039565" y="4981581"/>
            <a:ext cx="3796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19E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DR1: DESI + CMB + DESY5  ⇒          3.9σ</a:t>
            </a:r>
            <a:endParaRPr lang="en-US" sz="1600" b="1">
              <a:solidFill>
                <a:srgbClr val="019E73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2" name="Google Shape;426;p33">
            <a:extLst>
              <a:ext uri="{FF2B5EF4-FFF2-40B4-BE49-F238E27FC236}">
                <a16:creationId xmlns:a16="http://schemas.microsoft.com/office/drawing/2014/main" id="{4CA243CF-7C8E-2EB8-AB64-4A9A7BF20C3E}"/>
              </a:ext>
            </a:extLst>
          </p:cNvPr>
          <p:cNvSpPr txBox="1"/>
          <p:nvPr/>
        </p:nvSpPr>
        <p:spPr>
          <a:xfrm>
            <a:off x="4895425" y="5266732"/>
            <a:ext cx="3796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cxnSp>
        <p:nvCxnSpPr>
          <p:cNvPr id="34" name="Google Shape;427;p33">
            <a:extLst>
              <a:ext uri="{FF2B5EF4-FFF2-40B4-BE49-F238E27FC236}">
                <a16:creationId xmlns:a16="http://schemas.microsoft.com/office/drawing/2014/main" id="{13A1C0CE-C0B0-74A2-AB47-1E6425E07349}"/>
              </a:ext>
            </a:extLst>
          </p:cNvPr>
          <p:cNvCxnSpPr/>
          <p:nvPr/>
        </p:nvCxnSpPr>
        <p:spPr>
          <a:xfrm flipH="1">
            <a:off x="811430" y="1900705"/>
            <a:ext cx="3594" cy="2397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428;p33">
            <a:extLst>
              <a:ext uri="{FF2B5EF4-FFF2-40B4-BE49-F238E27FC236}">
                <a16:creationId xmlns:a16="http://schemas.microsoft.com/office/drawing/2014/main" id="{1772FAD0-A437-48C1-F05D-FBFB2D3BD606}"/>
              </a:ext>
            </a:extLst>
          </p:cNvPr>
          <p:cNvCxnSpPr/>
          <p:nvPr/>
        </p:nvCxnSpPr>
        <p:spPr>
          <a:xfrm>
            <a:off x="715802" y="2013675"/>
            <a:ext cx="20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429;p33">
            <a:extLst>
              <a:ext uri="{FF2B5EF4-FFF2-40B4-BE49-F238E27FC236}">
                <a16:creationId xmlns:a16="http://schemas.microsoft.com/office/drawing/2014/main" id="{9DE99ED1-A2E9-92E8-0316-BCF2A1FD6128}"/>
              </a:ext>
            </a:extLst>
          </p:cNvPr>
          <p:cNvSpPr txBox="1"/>
          <p:nvPr/>
        </p:nvSpPr>
        <p:spPr>
          <a:xfrm>
            <a:off x="1427675" y="2820691"/>
            <a:ext cx="217800" cy="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</a:endParaRPr>
          </a:p>
        </p:txBody>
      </p:sp>
      <p:sp>
        <p:nvSpPr>
          <p:cNvPr id="40" name="Google Shape;430;p33">
            <a:extLst>
              <a:ext uri="{FF2B5EF4-FFF2-40B4-BE49-F238E27FC236}">
                <a16:creationId xmlns:a16="http://schemas.microsoft.com/office/drawing/2014/main" id="{47301D54-7C46-3451-9FB0-5521E71F5FAB}"/>
              </a:ext>
            </a:extLst>
          </p:cNvPr>
          <p:cNvSpPr txBox="1"/>
          <p:nvPr/>
        </p:nvSpPr>
        <p:spPr>
          <a:xfrm>
            <a:off x="56900" y="1391589"/>
            <a:ext cx="4053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𝚲</a:t>
            </a:r>
            <a:endParaRPr sz="2100">
              <a:solidFill>
                <a:schemeClr val="dk1"/>
              </a:solidFill>
            </a:endParaRPr>
          </a:p>
        </p:txBody>
      </p:sp>
      <p:cxnSp>
        <p:nvCxnSpPr>
          <p:cNvPr id="42" name="Google Shape;431;p33">
            <a:extLst>
              <a:ext uri="{FF2B5EF4-FFF2-40B4-BE49-F238E27FC236}">
                <a16:creationId xmlns:a16="http://schemas.microsoft.com/office/drawing/2014/main" id="{C6E57783-A2C7-2BD9-9DB5-43B5E731C0D7}"/>
              </a:ext>
            </a:extLst>
          </p:cNvPr>
          <p:cNvCxnSpPr/>
          <p:nvPr/>
        </p:nvCxnSpPr>
        <p:spPr>
          <a:xfrm rot="10800000">
            <a:off x="259550" y="1780389"/>
            <a:ext cx="470400" cy="137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" name="Google Shape;425;p33">
            <a:extLst>
              <a:ext uri="{FF2B5EF4-FFF2-40B4-BE49-F238E27FC236}">
                <a16:creationId xmlns:a16="http://schemas.microsoft.com/office/drawing/2014/main" id="{988EE1EA-C51F-B7DB-F18A-273E76D69768}"/>
              </a:ext>
            </a:extLst>
          </p:cNvPr>
          <p:cNvSpPr txBox="1"/>
          <p:nvPr/>
        </p:nvSpPr>
        <p:spPr>
          <a:xfrm>
            <a:off x="5258387" y="1583189"/>
            <a:ext cx="353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Garamond"/>
              </a:rPr>
              <a:t>Combining DESI + CMB + SN: </a:t>
            </a:r>
            <a:endParaRPr lang="en-US" sz="2000">
              <a:solidFill>
                <a:schemeClr val="dk1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009230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D0DFD6AB-F82F-B775-36C5-DF16DB595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440;p34" title="Screenshot 2025-06-02 at 16.11.28.png">
            <a:extLst>
              <a:ext uri="{FF2B5EF4-FFF2-40B4-BE49-F238E27FC236}">
                <a16:creationId xmlns:a16="http://schemas.microsoft.com/office/drawing/2014/main" id="{DFCDD670-B818-23E9-C137-A0AC1B373B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28" b="238"/>
          <a:stretch/>
        </p:blipFill>
        <p:spPr>
          <a:xfrm>
            <a:off x="3633" y="1671710"/>
            <a:ext cx="5088451" cy="433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321943-EB12-B22F-044C-1D22FAF75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437749D-BE43-856F-8D37-39296906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44</a:t>
            </a:fld>
            <a:endParaRPr lang="en-US" sz="1100">
              <a:latin typeface="Garamond"/>
            </a:endParaRPr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C76A8ED7-FB99-A06E-A898-0D819F8739D5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Dark Energy Equation of State</a:t>
            </a:r>
            <a:endParaRPr lang="en-US" sz="32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sp>
        <p:nvSpPr>
          <p:cNvPr id="11" name="Google Shape;417;p33">
            <a:extLst>
              <a:ext uri="{FF2B5EF4-FFF2-40B4-BE49-F238E27FC236}">
                <a16:creationId xmlns:a16="http://schemas.microsoft.com/office/drawing/2014/main" id="{BA9FAF29-FE05-6412-A479-53DD3EF2D108}"/>
              </a:ext>
            </a:extLst>
          </p:cNvPr>
          <p:cNvSpPr/>
          <p:nvPr/>
        </p:nvSpPr>
        <p:spPr>
          <a:xfrm rot="5400000">
            <a:off x="6828629" y="925015"/>
            <a:ext cx="205500" cy="35517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0072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" name="Google Shape;418;p33">
            <a:extLst>
              <a:ext uri="{FF2B5EF4-FFF2-40B4-BE49-F238E27FC236}">
                <a16:creationId xmlns:a16="http://schemas.microsoft.com/office/drawing/2014/main" id="{F60AA506-C0FB-4994-E877-1B7B609DE8E7}"/>
              </a:ext>
            </a:extLst>
          </p:cNvPr>
          <p:cNvSpPr txBox="1"/>
          <p:nvPr/>
        </p:nvSpPr>
        <p:spPr>
          <a:xfrm>
            <a:off x="5028601" y="2708239"/>
            <a:ext cx="3796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72B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DR1: DESI + CMB + Pantheon+  ⇒    2.8σ</a:t>
            </a:r>
            <a:endParaRPr lang="en-US" sz="1600" b="1">
              <a:solidFill>
                <a:srgbClr val="0072B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9" name="Google Shape;420;p33">
            <a:extLst>
              <a:ext uri="{FF2B5EF4-FFF2-40B4-BE49-F238E27FC236}">
                <a16:creationId xmlns:a16="http://schemas.microsoft.com/office/drawing/2014/main" id="{04967B95-F0C3-BFBF-2297-802FF98D0579}"/>
              </a:ext>
            </a:extLst>
          </p:cNvPr>
          <p:cNvSpPr/>
          <p:nvPr/>
        </p:nvSpPr>
        <p:spPr>
          <a:xfrm rot="5400000">
            <a:off x="6828629" y="2113531"/>
            <a:ext cx="205500" cy="35517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8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8B00"/>
              </a:solidFill>
            </a:endParaRPr>
          </a:p>
        </p:txBody>
      </p:sp>
      <p:sp>
        <p:nvSpPr>
          <p:cNvPr id="22" name="Google Shape;421;p33">
            <a:extLst>
              <a:ext uri="{FF2B5EF4-FFF2-40B4-BE49-F238E27FC236}">
                <a16:creationId xmlns:a16="http://schemas.microsoft.com/office/drawing/2014/main" id="{F9316582-EC8C-CF51-DB21-8F82620FB427}"/>
              </a:ext>
            </a:extLst>
          </p:cNvPr>
          <p:cNvSpPr txBox="1"/>
          <p:nvPr/>
        </p:nvSpPr>
        <p:spPr>
          <a:xfrm>
            <a:off x="5039565" y="3907719"/>
            <a:ext cx="3796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8B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DR1: DESI + CMB + Union3  ⇒          3.8σ</a:t>
            </a:r>
            <a:endParaRPr lang="en-US" sz="1600" b="1">
              <a:solidFill>
                <a:srgbClr val="FF8B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6" name="Google Shape;423;p33">
            <a:extLst>
              <a:ext uri="{FF2B5EF4-FFF2-40B4-BE49-F238E27FC236}">
                <a16:creationId xmlns:a16="http://schemas.microsoft.com/office/drawing/2014/main" id="{1B9FB183-36C0-4D52-E726-337AC07D8DEC}"/>
              </a:ext>
            </a:extLst>
          </p:cNvPr>
          <p:cNvSpPr/>
          <p:nvPr/>
        </p:nvSpPr>
        <p:spPr>
          <a:xfrm rot="5400000">
            <a:off x="6828629" y="3187393"/>
            <a:ext cx="205500" cy="35517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019E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" name="Google Shape;424;p33">
            <a:extLst>
              <a:ext uri="{FF2B5EF4-FFF2-40B4-BE49-F238E27FC236}">
                <a16:creationId xmlns:a16="http://schemas.microsoft.com/office/drawing/2014/main" id="{9DAFBC6F-A3A7-4085-AAFF-04155B88C6CD}"/>
              </a:ext>
            </a:extLst>
          </p:cNvPr>
          <p:cNvSpPr txBox="1"/>
          <p:nvPr/>
        </p:nvSpPr>
        <p:spPr>
          <a:xfrm>
            <a:off x="5039565" y="4981581"/>
            <a:ext cx="3796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19E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DR1: DESI + CMB + DESY5  ⇒          4.2</a:t>
            </a:r>
            <a:r>
              <a:rPr lang="en-GB" sz="1600" b="1">
                <a:solidFill>
                  <a:srgbClr val="019E73"/>
                </a:solidFill>
                <a:latin typeface="Times New Roman"/>
                <a:ea typeface="Times New Roman"/>
                <a:cs typeface="Times New Roman"/>
              </a:rPr>
              <a:t>σ</a:t>
            </a:r>
            <a:endParaRPr lang="en-US" sz="1600" b="1">
              <a:solidFill>
                <a:srgbClr val="019E73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2" name="Google Shape;426;p33">
            <a:extLst>
              <a:ext uri="{FF2B5EF4-FFF2-40B4-BE49-F238E27FC236}">
                <a16:creationId xmlns:a16="http://schemas.microsoft.com/office/drawing/2014/main" id="{D5E416D4-9C1E-7624-3D5A-A0778A2DEC99}"/>
              </a:ext>
            </a:extLst>
          </p:cNvPr>
          <p:cNvSpPr txBox="1"/>
          <p:nvPr/>
        </p:nvSpPr>
        <p:spPr>
          <a:xfrm>
            <a:off x="4895425" y="5266732"/>
            <a:ext cx="3796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cxnSp>
        <p:nvCxnSpPr>
          <p:cNvPr id="34" name="Google Shape;427;p33">
            <a:extLst>
              <a:ext uri="{FF2B5EF4-FFF2-40B4-BE49-F238E27FC236}">
                <a16:creationId xmlns:a16="http://schemas.microsoft.com/office/drawing/2014/main" id="{56EECD73-55DD-31C8-F887-6DBE4AC7A1AC}"/>
              </a:ext>
            </a:extLst>
          </p:cNvPr>
          <p:cNvCxnSpPr/>
          <p:nvPr/>
        </p:nvCxnSpPr>
        <p:spPr>
          <a:xfrm flipH="1">
            <a:off x="811430" y="1900705"/>
            <a:ext cx="3594" cy="2397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428;p33">
            <a:extLst>
              <a:ext uri="{FF2B5EF4-FFF2-40B4-BE49-F238E27FC236}">
                <a16:creationId xmlns:a16="http://schemas.microsoft.com/office/drawing/2014/main" id="{56CB589D-BFD3-79AA-78EF-F48281B308FC}"/>
              </a:ext>
            </a:extLst>
          </p:cNvPr>
          <p:cNvCxnSpPr/>
          <p:nvPr/>
        </p:nvCxnSpPr>
        <p:spPr>
          <a:xfrm>
            <a:off x="715802" y="2013675"/>
            <a:ext cx="20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429;p33">
            <a:extLst>
              <a:ext uri="{FF2B5EF4-FFF2-40B4-BE49-F238E27FC236}">
                <a16:creationId xmlns:a16="http://schemas.microsoft.com/office/drawing/2014/main" id="{541F7434-15D7-9B86-515C-240FA55BBB55}"/>
              </a:ext>
            </a:extLst>
          </p:cNvPr>
          <p:cNvSpPr txBox="1"/>
          <p:nvPr/>
        </p:nvSpPr>
        <p:spPr>
          <a:xfrm>
            <a:off x="1427675" y="2820691"/>
            <a:ext cx="217800" cy="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</a:endParaRPr>
          </a:p>
        </p:txBody>
      </p:sp>
      <p:sp>
        <p:nvSpPr>
          <p:cNvPr id="40" name="Google Shape;430;p33">
            <a:extLst>
              <a:ext uri="{FF2B5EF4-FFF2-40B4-BE49-F238E27FC236}">
                <a16:creationId xmlns:a16="http://schemas.microsoft.com/office/drawing/2014/main" id="{C90ABED8-E472-B562-03B6-52E599D077DD}"/>
              </a:ext>
            </a:extLst>
          </p:cNvPr>
          <p:cNvSpPr txBox="1"/>
          <p:nvPr/>
        </p:nvSpPr>
        <p:spPr>
          <a:xfrm>
            <a:off x="56900" y="1391589"/>
            <a:ext cx="4053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𝚲</a:t>
            </a:r>
            <a:endParaRPr sz="2100">
              <a:solidFill>
                <a:schemeClr val="dk1"/>
              </a:solidFill>
            </a:endParaRPr>
          </a:p>
        </p:txBody>
      </p:sp>
      <p:cxnSp>
        <p:nvCxnSpPr>
          <p:cNvPr id="42" name="Google Shape;431;p33">
            <a:extLst>
              <a:ext uri="{FF2B5EF4-FFF2-40B4-BE49-F238E27FC236}">
                <a16:creationId xmlns:a16="http://schemas.microsoft.com/office/drawing/2014/main" id="{9DF72804-EF67-F6EB-368E-239B41C8AC98}"/>
              </a:ext>
            </a:extLst>
          </p:cNvPr>
          <p:cNvCxnSpPr/>
          <p:nvPr/>
        </p:nvCxnSpPr>
        <p:spPr>
          <a:xfrm rot="10800000">
            <a:off x="259550" y="1780389"/>
            <a:ext cx="470400" cy="137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16" name="Google Shape;441;p34" title="lagrida_latex_editor (13).png">
            <a:extLst>
              <a:ext uri="{FF2B5EF4-FFF2-40B4-BE49-F238E27FC236}">
                <a16:creationId xmlns:a16="http://schemas.microsoft.com/office/drawing/2014/main" id="{34A571C7-039E-EBE1-F2BF-1CEA13B14C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1342" t="-5899" r="-1889" b="-10"/>
          <a:stretch/>
        </p:blipFill>
        <p:spPr>
          <a:xfrm>
            <a:off x="5173368" y="2388784"/>
            <a:ext cx="3531790" cy="2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44;p34" title="lagrida_latex_editor (14).png">
            <a:extLst>
              <a:ext uri="{FF2B5EF4-FFF2-40B4-BE49-F238E27FC236}">
                <a16:creationId xmlns:a16="http://schemas.microsoft.com/office/drawing/2014/main" id="{5DAC01FA-6819-7FB2-ED14-8C83B687EF6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1132" t="-3190" b="-51"/>
          <a:stretch/>
        </p:blipFill>
        <p:spPr>
          <a:xfrm>
            <a:off x="5203598" y="3555263"/>
            <a:ext cx="3421375" cy="2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47;p34" title="lagrida_latex_editor (15).png">
            <a:extLst>
              <a:ext uri="{FF2B5EF4-FFF2-40B4-BE49-F238E27FC236}">
                <a16:creationId xmlns:a16="http://schemas.microsoft.com/office/drawing/2014/main" id="{688606B9-6F3A-9B63-8BEE-1A58D708545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328" t="-2595" r="-827"/>
          <a:stretch/>
        </p:blipFill>
        <p:spPr>
          <a:xfrm>
            <a:off x="5231436" y="4668783"/>
            <a:ext cx="3421375" cy="2479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25;p33">
            <a:extLst>
              <a:ext uri="{FF2B5EF4-FFF2-40B4-BE49-F238E27FC236}">
                <a16:creationId xmlns:a16="http://schemas.microsoft.com/office/drawing/2014/main" id="{07AB7D1B-6386-C1B9-297B-52968E50C085}"/>
              </a:ext>
            </a:extLst>
          </p:cNvPr>
          <p:cNvSpPr txBox="1"/>
          <p:nvPr/>
        </p:nvSpPr>
        <p:spPr>
          <a:xfrm>
            <a:off x="5258387" y="1583189"/>
            <a:ext cx="353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Garamond"/>
              </a:rPr>
              <a:t>Combining DESI + CMB + SN: </a:t>
            </a:r>
            <a:endParaRPr lang="en-US" sz="2000">
              <a:solidFill>
                <a:schemeClr val="dk1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03849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40FBDC85-B521-3739-8606-181D2F2CD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A87BD-19EE-37E7-FC8A-40D13699D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28657F-A293-ECEF-F51A-F06D9EA2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45</a:t>
            </a:fld>
            <a:endParaRPr lang="en-US" sz="1100">
              <a:latin typeface="Garamond"/>
            </a:endParaRPr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00551EEC-45D5-E33F-5F19-E5CBB22D4868}"/>
              </a:ext>
            </a:extLst>
          </p:cNvPr>
          <p:cNvSpPr txBox="1"/>
          <p:nvPr/>
        </p:nvSpPr>
        <p:spPr>
          <a:xfrm>
            <a:off x="2850936" y="202561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Extended DE Study</a:t>
            </a:r>
            <a:endParaRPr lang="en-US" sz="32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  <p:pic>
        <p:nvPicPr>
          <p:cNvPr id="5" name="Google Shape;465;p35" descr="A graph of a number of free parameters&#10;&#10;AI-generated content may be incorrect." title="Screenshot 2025-06-02 at 16.23.44.png">
            <a:extLst>
              <a:ext uri="{FF2B5EF4-FFF2-40B4-BE49-F238E27FC236}">
                <a16:creationId xmlns:a16="http://schemas.microsoft.com/office/drawing/2014/main" id="{528D5565-9568-EA63-F401-D8BAE9425AF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32" y="3875056"/>
            <a:ext cx="4694649" cy="29533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468;p35">
            <a:extLst>
              <a:ext uri="{FF2B5EF4-FFF2-40B4-BE49-F238E27FC236}">
                <a16:creationId xmlns:a16="http://schemas.microsoft.com/office/drawing/2014/main" id="{31B37BF8-D466-71AE-D6F7-FEFBD48ECB74}"/>
              </a:ext>
            </a:extLst>
          </p:cNvPr>
          <p:cNvCxnSpPr/>
          <p:nvPr/>
        </p:nvCxnSpPr>
        <p:spPr>
          <a:xfrm flipV="1">
            <a:off x="4434802" y="4527141"/>
            <a:ext cx="578436" cy="7661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2" name="Google Shape;470;p35">
            <a:extLst>
              <a:ext uri="{FF2B5EF4-FFF2-40B4-BE49-F238E27FC236}">
                <a16:creationId xmlns:a16="http://schemas.microsoft.com/office/drawing/2014/main" id="{1F655DF8-8362-5094-55B2-D929C0DC33E9}"/>
              </a:ext>
            </a:extLst>
          </p:cNvPr>
          <p:cNvCxnSpPr/>
          <p:nvPr/>
        </p:nvCxnSpPr>
        <p:spPr>
          <a:xfrm flipV="1">
            <a:off x="4436656" y="4527141"/>
            <a:ext cx="576582" cy="3662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5" name="Google Shape;469;p35">
            <a:extLst>
              <a:ext uri="{FF2B5EF4-FFF2-40B4-BE49-F238E27FC236}">
                <a16:creationId xmlns:a16="http://schemas.microsoft.com/office/drawing/2014/main" id="{5FAD9662-8F7B-EA6F-1789-B42C2759FD6F}"/>
              </a:ext>
            </a:extLst>
          </p:cNvPr>
          <p:cNvSpPr txBox="1"/>
          <p:nvPr/>
        </p:nvSpPr>
        <p:spPr>
          <a:xfrm>
            <a:off x="4572071" y="4248893"/>
            <a:ext cx="1556622" cy="2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Garamond"/>
              </a:rPr>
              <a:t>Chebyshev Polynomial</a:t>
            </a:r>
            <a:endParaRPr lang="en-US" sz="1050">
              <a:solidFill>
                <a:schemeClr val="dk1"/>
              </a:solidFill>
              <a:latin typeface="Garamond"/>
            </a:endParaRPr>
          </a:p>
        </p:txBody>
      </p:sp>
      <p:pic>
        <p:nvPicPr>
          <p:cNvPr id="18" name="Google Shape;471;p35" title="Screenshot 2025-06-02 at 16.34.01.png">
            <a:extLst>
              <a:ext uri="{FF2B5EF4-FFF2-40B4-BE49-F238E27FC236}">
                <a16:creationId xmlns:a16="http://schemas.microsoft.com/office/drawing/2014/main" id="{82919D48-3939-E459-5934-A62318973E1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332" y="3922392"/>
            <a:ext cx="1695137" cy="19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72;p35" title="Screenshot 2025-06-02 at 16.35.32.png">
            <a:extLst>
              <a:ext uri="{FF2B5EF4-FFF2-40B4-BE49-F238E27FC236}">
                <a16:creationId xmlns:a16="http://schemas.microsoft.com/office/drawing/2014/main" id="{BF8EB048-2373-72CF-D124-160254946CE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3651"/>
          <a:stretch/>
        </p:blipFill>
        <p:spPr>
          <a:xfrm rot="16200000">
            <a:off x="-517041" y="5051154"/>
            <a:ext cx="1763275" cy="27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63;p35" title="Screenshot 2025-06-02 at 16.16.10.png">
            <a:extLst>
              <a:ext uri="{FF2B5EF4-FFF2-40B4-BE49-F238E27FC236}">
                <a16:creationId xmlns:a16="http://schemas.microsoft.com/office/drawing/2014/main" id="{FC56C550-E89C-1DAD-8A95-C373E606791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662" r="1662"/>
          <a:stretch/>
        </p:blipFill>
        <p:spPr>
          <a:xfrm>
            <a:off x="4868518" y="793587"/>
            <a:ext cx="4270551" cy="331142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467;p35">
            <a:extLst>
              <a:ext uri="{FF2B5EF4-FFF2-40B4-BE49-F238E27FC236}">
                <a16:creationId xmlns:a16="http://schemas.microsoft.com/office/drawing/2014/main" id="{22974723-ACEE-B45D-0A14-F8B6F5470BB9}"/>
              </a:ext>
            </a:extLst>
          </p:cNvPr>
          <p:cNvSpPr txBox="1"/>
          <p:nvPr/>
        </p:nvSpPr>
        <p:spPr>
          <a:xfrm>
            <a:off x="5168503" y="4624253"/>
            <a:ext cx="4051316" cy="822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600">
                <a:solidFill>
                  <a:schemeClr val="dk1"/>
                </a:solidFill>
                <a:latin typeface="Garamond"/>
              </a:rPr>
              <a:t>Testing </a:t>
            </a:r>
            <a:r>
              <a:rPr lang="en-GB" sz="1600" b="1">
                <a:solidFill>
                  <a:schemeClr val="dk1"/>
                </a:solidFill>
                <a:latin typeface="Garamond"/>
              </a:rPr>
              <a:t>different parameterisation</a:t>
            </a:r>
            <a:r>
              <a:rPr lang="en-GB" sz="1600">
                <a:solidFill>
                  <a:schemeClr val="dk1"/>
                </a:solidFill>
                <a:latin typeface="Garamond"/>
              </a:rPr>
              <a:t> </a:t>
            </a:r>
            <a:br>
              <a:rPr lang="en-GB" sz="1600">
                <a:latin typeface="Garamond"/>
              </a:rPr>
            </a:br>
            <a:r>
              <a:rPr lang="en-GB" sz="1600">
                <a:solidFill>
                  <a:schemeClr val="dk1"/>
                </a:solidFill>
                <a:latin typeface="Garamond"/>
              </a:rPr>
              <a:t>of either w(z) or ⍴</a:t>
            </a:r>
            <a:r>
              <a:rPr lang="en-GB" sz="1600" baseline="-25000">
                <a:solidFill>
                  <a:schemeClr val="dk1"/>
                </a:solidFill>
                <a:latin typeface="Garamond"/>
              </a:rPr>
              <a:t>DE</a:t>
            </a:r>
            <a:r>
              <a:rPr lang="en-GB" sz="1600">
                <a:solidFill>
                  <a:schemeClr val="dk1"/>
                </a:solidFill>
                <a:latin typeface="Garamond"/>
              </a:rPr>
              <a:t>(z):</a:t>
            </a:r>
            <a:endParaRPr lang="en-US" sz="1600">
              <a:solidFill>
                <a:schemeClr val="dk1"/>
              </a:solidFill>
              <a:latin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Garamond"/>
              </a:rPr>
              <a:t>→ alternative 2 parameter models with different functional forms </a:t>
            </a:r>
            <a:endParaRPr sz="1600">
              <a:solidFill>
                <a:schemeClr val="dk1"/>
              </a:solidFill>
              <a:latin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Garamond"/>
              </a:rPr>
              <a:t>→ introduction of additional degree of freedom </a:t>
            </a:r>
            <a:endParaRPr sz="1600">
              <a:solidFill>
                <a:schemeClr val="dk1"/>
              </a:solidFill>
              <a:latin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b="1">
              <a:solidFill>
                <a:schemeClr val="dk2"/>
              </a:solidFill>
              <a:latin typeface="Garamond"/>
            </a:endParaRPr>
          </a:p>
        </p:txBody>
      </p:sp>
      <p:sp>
        <p:nvSpPr>
          <p:cNvPr id="35" name="Google Shape;473;p35">
            <a:extLst>
              <a:ext uri="{FF2B5EF4-FFF2-40B4-BE49-F238E27FC236}">
                <a16:creationId xmlns:a16="http://schemas.microsoft.com/office/drawing/2014/main" id="{BEE02803-7063-D908-A831-B649B290D906}"/>
              </a:ext>
            </a:extLst>
          </p:cNvPr>
          <p:cNvSpPr txBox="1"/>
          <p:nvPr/>
        </p:nvSpPr>
        <p:spPr>
          <a:xfrm>
            <a:off x="557373" y="1579907"/>
            <a:ext cx="38259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39" name="Google Shape;474;p35">
            <a:extLst>
              <a:ext uri="{FF2B5EF4-FFF2-40B4-BE49-F238E27FC236}">
                <a16:creationId xmlns:a16="http://schemas.microsoft.com/office/drawing/2014/main" id="{B620E97B-5947-D1E8-E4CF-70E215524914}"/>
              </a:ext>
            </a:extLst>
          </p:cNvPr>
          <p:cNvSpPr txBox="1"/>
          <p:nvPr/>
        </p:nvSpPr>
        <p:spPr>
          <a:xfrm>
            <a:off x="248668" y="1490598"/>
            <a:ext cx="41808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Garamond"/>
              </a:rPr>
              <a:t>Non-parametric</a:t>
            </a:r>
            <a:r>
              <a:rPr lang="en-GB">
                <a:solidFill>
                  <a:schemeClr val="dk1"/>
                </a:solidFill>
                <a:latin typeface="Garamond"/>
              </a:rPr>
              <a:t> way of determining w(z) through </a:t>
            </a:r>
            <a:r>
              <a:rPr lang="en-GB" b="1">
                <a:solidFill>
                  <a:schemeClr val="dk1"/>
                </a:solidFill>
                <a:latin typeface="Garamond"/>
              </a:rPr>
              <a:t>binning</a:t>
            </a:r>
            <a:r>
              <a:rPr lang="en-GB">
                <a:solidFill>
                  <a:schemeClr val="dk1"/>
                </a:solidFill>
                <a:latin typeface="Garamond"/>
              </a:rPr>
              <a:t>:</a:t>
            </a:r>
            <a:endParaRPr lang="en-US">
              <a:solidFill>
                <a:schemeClr val="dk1"/>
              </a:solidFill>
              <a:latin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Garamond"/>
              </a:rPr>
              <a:t>→ comparison of different redshift intervals without the assumption of a specific functional form</a:t>
            </a:r>
            <a:endParaRPr>
              <a:solidFill>
                <a:schemeClr val="dk1"/>
              </a:solidFill>
              <a:latin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b="1">
              <a:solidFill>
                <a:schemeClr val="dk2"/>
              </a:solidFill>
              <a:latin typeface="Garamond"/>
            </a:endParaRPr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F4D9FC95-A06F-D3E8-4CE2-ED05B7755F9D}"/>
              </a:ext>
            </a:extLst>
          </p:cNvPr>
          <p:cNvSpPr/>
          <p:nvPr/>
        </p:nvSpPr>
        <p:spPr>
          <a:xfrm>
            <a:off x="4058500" y="1389488"/>
            <a:ext cx="194111" cy="1905662"/>
          </a:xfrm>
          <a:prstGeom prst="rightBr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CB1510BE-1EE4-2454-D8FD-84BF6FB8F1C1}"/>
              </a:ext>
            </a:extLst>
          </p:cNvPr>
          <p:cNvSpPr/>
          <p:nvPr/>
        </p:nvSpPr>
        <p:spPr>
          <a:xfrm>
            <a:off x="4980786" y="4600588"/>
            <a:ext cx="188773" cy="1642814"/>
          </a:xfrm>
          <a:prstGeom prst="leftBr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41C54-7088-3571-526F-0A3CF6DF1DFB}"/>
              </a:ext>
            </a:extLst>
          </p:cNvPr>
          <p:cNvSpPr txBox="1"/>
          <p:nvPr/>
        </p:nvSpPr>
        <p:spPr>
          <a:xfrm>
            <a:off x="4663217" y="6588358"/>
            <a:ext cx="34580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595959"/>
                </a:solidFill>
                <a:latin typeface="Arial"/>
                <a:cs typeface="Arial"/>
              </a:rPr>
              <a:t>For more details, see </a:t>
            </a:r>
            <a:r>
              <a:rPr lang="en-US" sz="1400">
                <a:solidFill>
                  <a:srgbClr val="0097A7"/>
                </a:solidFill>
                <a:latin typeface="Arial"/>
                <a:cs typeface="Arial"/>
                <a:hlinkClick r:id="rId8"/>
              </a:rPr>
              <a:t>arXiv:2503.14743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18672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F2BAA-29E2-57BC-31D1-2E99FF743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ESI Looks 11 Billion Years Into the Past to Reveal Most Detailed View Ever  of the Expanding Universe | NOIRLab">
            <a:extLst>
              <a:ext uri="{FF2B5EF4-FFF2-40B4-BE49-F238E27FC236}">
                <a16:creationId xmlns:a16="http://schemas.microsoft.com/office/drawing/2014/main" id="{3D0C869D-711E-562C-84B7-5E3AD109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31" t="6625" r="12724" b="13947"/>
          <a:stretch>
            <a:fillRect/>
          </a:stretch>
        </p:blipFill>
        <p:spPr>
          <a:xfrm>
            <a:off x="3591" y="-47325"/>
            <a:ext cx="9153542" cy="6912148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F5EED7-EE09-88FC-3AD9-7BF33C624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54" y="80868"/>
            <a:ext cx="3248254" cy="14270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07FD0A6-C84B-EC2A-4BE0-4F032ED47F2B}"/>
              </a:ext>
            </a:extLst>
          </p:cNvPr>
          <p:cNvSpPr txBox="1"/>
          <p:nvPr/>
        </p:nvSpPr>
        <p:spPr>
          <a:xfrm>
            <a:off x="-402" y="6626312"/>
            <a:ext cx="1970726" cy="23083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i="1" err="1">
                <a:solidFill>
                  <a:srgbClr val="FFFFFF"/>
                </a:solidFill>
                <a:latin typeface="Book Antiqua"/>
              </a:rPr>
              <a:t>Credit</a:t>
            </a:r>
            <a:r>
              <a:rPr lang="fr-FR" sz="1050" i="1">
                <a:solidFill>
                  <a:srgbClr val="FFFFFF"/>
                </a:solidFill>
                <a:latin typeface="Book Antiqua"/>
              </a:rPr>
              <a:t> : DESI 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D00F-B393-F898-53D7-9C29765A93C7}"/>
              </a:ext>
            </a:extLst>
          </p:cNvPr>
          <p:cNvSpPr txBox="1"/>
          <p:nvPr/>
        </p:nvSpPr>
        <p:spPr>
          <a:xfrm>
            <a:off x="-7356" y="2089532"/>
            <a:ext cx="915092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b="1" err="1">
                <a:solidFill>
                  <a:srgbClr val="FFFFFF"/>
                </a:solidFill>
                <a:latin typeface="Garamond"/>
              </a:rPr>
              <a:t>Futur</a:t>
            </a:r>
            <a:r>
              <a:rPr lang="en-US" sz="8000" b="1">
                <a:solidFill>
                  <a:srgbClr val="FFFFFF"/>
                </a:solidFill>
                <a:latin typeface="Garamond"/>
              </a:rPr>
              <a:t> prospects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20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492E1-7506-3620-4532-32B86FB7A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E2E909-C91F-BAE1-91D8-6A0F2716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34D823C5-5DCA-77E7-DCAF-05504B4482BA}"/>
              </a:ext>
            </a:extLst>
          </p:cNvPr>
          <p:cNvSpPr txBox="1"/>
          <p:nvPr/>
        </p:nvSpPr>
        <p:spPr>
          <a:xfrm>
            <a:off x="2739108" y="59984"/>
            <a:ext cx="6173772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>
                <a:latin typeface="Garamond"/>
              </a:rPr>
              <a:t>DESI </a:t>
            </a:r>
            <a:r>
              <a:rPr lang="fr-FR" sz="3600" b="1" err="1">
                <a:latin typeface="Garamond"/>
              </a:rPr>
              <a:t>survey</a:t>
            </a:r>
            <a:r>
              <a:rPr lang="fr-FR" sz="3600" b="1">
                <a:latin typeface="Garamond"/>
              </a:rPr>
              <a:t> </a:t>
            </a:r>
            <a:r>
              <a:rPr lang="fr-FR" sz="3600" b="1" err="1">
                <a:latin typeface="Garamond"/>
              </a:rPr>
              <a:t>status</a:t>
            </a:r>
            <a:endParaRPr lang="en-US" sz="240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2C923-510A-9356-366F-08D6CAA10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5197"/>
            <a:ext cx="5123145" cy="2649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848B6-2F9A-6279-2022-CBADC3B9B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0924"/>
            <a:ext cx="5123145" cy="26497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CCD0CC-A77A-C514-983E-147308D9B6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231" b="-229"/>
          <a:stretch>
            <a:fillRect/>
          </a:stretch>
        </p:blipFill>
        <p:spPr>
          <a:xfrm>
            <a:off x="5264535" y="1003460"/>
            <a:ext cx="3654005" cy="33417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1BF0850-1535-95CB-7F90-B2BE5256E056}"/>
              </a:ext>
            </a:extLst>
          </p:cNvPr>
          <p:cNvSpPr txBox="1"/>
          <p:nvPr/>
        </p:nvSpPr>
        <p:spPr>
          <a:xfrm>
            <a:off x="5480136" y="4866363"/>
            <a:ext cx="35198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Garamond"/>
              </a:rPr>
              <a:t>Main Survey almost finished after 4 years of observations !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6E4A23-D78B-DD4C-52E3-0501FA012BEA}"/>
              </a:ext>
            </a:extLst>
          </p:cNvPr>
          <p:cNvSpPr/>
          <p:nvPr/>
        </p:nvSpPr>
        <p:spPr>
          <a:xfrm>
            <a:off x="4426527" y="3823854"/>
            <a:ext cx="339436" cy="277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AD0210E-1784-48E5-CB79-8EB62F6324DE}"/>
              </a:ext>
            </a:extLst>
          </p:cNvPr>
          <p:cNvSpPr/>
          <p:nvPr/>
        </p:nvSpPr>
        <p:spPr>
          <a:xfrm>
            <a:off x="4445316" y="1061865"/>
            <a:ext cx="339436" cy="277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49A847-D3FC-0D0D-282E-00122D44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94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5C95-4529-51BB-AB74-8C9D6FC0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3AA30D-3DA5-C857-5B08-E480D9ED4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190"/>
            <a:ext cx="9144000" cy="469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A5EF99-9C03-013F-29FC-35F1C8305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117" y="1005444"/>
            <a:ext cx="574240" cy="471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70525-A615-CD50-F111-56D030C7A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2157AD-BC4B-B826-C213-9D758859C5B1}"/>
              </a:ext>
            </a:extLst>
          </p:cNvPr>
          <p:cNvSpPr txBox="1"/>
          <p:nvPr/>
        </p:nvSpPr>
        <p:spPr>
          <a:xfrm>
            <a:off x="3651677" y="152082"/>
            <a:ext cx="401490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Garamond"/>
              </a:rPr>
              <a:t>DESI Timeline</a:t>
            </a:r>
            <a:endParaRPr lang="en-US" sz="2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A8BB8B-28F9-2A67-F4E9-CE34126BC1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3" t="3809" r="-279" b="476"/>
          <a:stretch>
            <a:fillRect/>
          </a:stretch>
        </p:blipFill>
        <p:spPr>
          <a:xfrm>
            <a:off x="2869614" y="4648526"/>
            <a:ext cx="2018999" cy="1133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CAA529-C475-76FD-B875-122287BB4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15" y="4559344"/>
            <a:ext cx="1929009" cy="11276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7AA896-DB3C-22D2-E489-772B9F2B5720}"/>
              </a:ext>
            </a:extLst>
          </p:cNvPr>
          <p:cNvSpPr/>
          <p:nvPr/>
        </p:nvSpPr>
        <p:spPr>
          <a:xfrm>
            <a:off x="438399" y="1650866"/>
            <a:ext cx="6272751" cy="1637336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6E9C60-97E9-2D7D-C6C0-0BE2D47496DC}"/>
              </a:ext>
            </a:extLst>
          </p:cNvPr>
          <p:cNvCxnSpPr/>
          <p:nvPr/>
        </p:nvCxnSpPr>
        <p:spPr>
          <a:xfrm flipV="1">
            <a:off x="5056355" y="1574403"/>
            <a:ext cx="183030" cy="146894"/>
          </a:xfrm>
          <a:prstGeom prst="straightConnector1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43">
            <a:extLst>
              <a:ext uri="{FF2B5EF4-FFF2-40B4-BE49-F238E27FC236}">
                <a16:creationId xmlns:a16="http://schemas.microsoft.com/office/drawing/2014/main" id="{88DEA56C-1158-94F9-53E9-766A0A6FA6CA}"/>
              </a:ext>
            </a:extLst>
          </p:cNvPr>
          <p:cNvSpPr txBox="1"/>
          <p:nvPr/>
        </p:nvSpPr>
        <p:spPr>
          <a:xfrm rot="19860000">
            <a:off x="5214820" y="1144018"/>
            <a:ext cx="579858" cy="3730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Garamond"/>
                <a:ea typeface="Verdana"/>
                <a:cs typeface="Gautami"/>
              </a:rPr>
              <a:t>DR2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31F1CA-7BF9-8735-8B7D-663879B076A6}"/>
              </a:ext>
            </a:extLst>
          </p:cNvPr>
          <p:cNvSpPr txBox="1"/>
          <p:nvPr/>
        </p:nvSpPr>
        <p:spPr>
          <a:xfrm>
            <a:off x="4102475" y="6117165"/>
            <a:ext cx="1395523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Garamond"/>
              </a:rPr>
              <a:t>DR1 </a:t>
            </a:r>
            <a:endParaRPr lang="en-US"/>
          </a:p>
          <a:p>
            <a:pPr algn="ctr"/>
            <a:r>
              <a:rPr lang="en-US" b="1">
                <a:solidFill>
                  <a:srgbClr val="FFFFFF"/>
                </a:solidFill>
                <a:latin typeface="Garamond"/>
              </a:rPr>
              <a:t>BAO results</a:t>
            </a:r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F788D8-9F87-B863-C641-89D4CA143A1A}"/>
              </a:ext>
            </a:extLst>
          </p:cNvPr>
          <p:cNvSpPr txBox="1"/>
          <p:nvPr/>
        </p:nvSpPr>
        <p:spPr>
          <a:xfrm>
            <a:off x="6270710" y="3858872"/>
            <a:ext cx="1395523" cy="64633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Garamond"/>
              </a:rPr>
              <a:t>DR2 </a:t>
            </a:r>
            <a:endParaRPr lang="en-US"/>
          </a:p>
          <a:p>
            <a:pPr algn="ctr"/>
            <a:r>
              <a:rPr lang="en-US" b="1">
                <a:latin typeface="Garamond"/>
              </a:rPr>
              <a:t>BAO results</a:t>
            </a:r>
            <a:endParaRPr lang="en-US" b="1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09CCC52-BB71-D5E2-DB6E-4C2A3381D0CE}"/>
              </a:ext>
            </a:extLst>
          </p:cNvPr>
          <p:cNvCxnSpPr/>
          <p:nvPr/>
        </p:nvCxnSpPr>
        <p:spPr>
          <a:xfrm flipH="1" flipV="1">
            <a:off x="4814453" y="3604779"/>
            <a:ext cx="6927" cy="259080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82B33F-F748-8718-1804-9450E89BB788}"/>
              </a:ext>
            </a:extLst>
          </p:cNvPr>
          <p:cNvCxnSpPr>
            <a:cxnSpLocks/>
          </p:cNvCxnSpPr>
          <p:nvPr/>
        </p:nvCxnSpPr>
        <p:spPr>
          <a:xfrm flipH="1" flipV="1">
            <a:off x="5465615" y="3604778"/>
            <a:ext cx="69272" cy="311728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91430E2-9E00-3BEE-9302-C8C81B708847}"/>
              </a:ext>
            </a:extLst>
          </p:cNvPr>
          <p:cNvCxnSpPr>
            <a:cxnSpLocks/>
          </p:cNvCxnSpPr>
          <p:nvPr/>
        </p:nvCxnSpPr>
        <p:spPr>
          <a:xfrm flipH="1" flipV="1">
            <a:off x="6054432" y="3618633"/>
            <a:ext cx="623453" cy="311729"/>
          </a:xfrm>
          <a:prstGeom prst="straightConnector1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743ED62-3C45-EBC7-863B-FEBA464BFE3B}"/>
              </a:ext>
            </a:extLst>
          </p:cNvPr>
          <p:cNvSpPr txBox="1"/>
          <p:nvPr/>
        </p:nvSpPr>
        <p:spPr>
          <a:xfrm>
            <a:off x="4523425" y="3858874"/>
            <a:ext cx="1515184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aramond"/>
              </a:rPr>
              <a:t>DR1 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400" b="1">
                <a:solidFill>
                  <a:schemeClr val="bg1"/>
                </a:solidFill>
                <a:latin typeface="Garamond"/>
              </a:rPr>
              <a:t>Full shape results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ZoneTexte 43">
            <a:extLst>
              <a:ext uri="{FF2B5EF4-FFF2-40B4-BE49-F238E27FC236}">
                <a16:creationId xmlns:a16="http://schemas.microsoft.com/office/drawing/2014/main" id="{78BA9AFE-6E55-EED0-D9BF-AC61117E7FCA}"/>
              </a:ext>
            </a:extLst>
          </p:cNvPr>
          <p:cNvSpPr txBox="1"/>
          <p:nvPr/>
        </p:nvSpPr>
        <p:spPr>
          <a:xfrm>
            <a:off x="7009993" y="964055"/>
            <a:ext cx="1959716" cy="60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latin typeface="Garamond"/>
                <a:ea typeface="Verdana"/>
                <a:cs typeface="Gautami"/>
              </a:rPr>
              <a:t>DR3 collection final main </a:t>
            </a:r>
            <a:r>
              <a:rPr lang="fr-FR" b="1" err="1">
                <a:latin typeface="Garamond"/>
                <a:ea typeface="Verdana"/>
                <a:cs typeface="Gautami"/>
              </a:rPr>
              <a:t>survey</a:t>
            </a:r>
            <a:endParaRPr lang="en-US" err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E39E46-E1AB-6924-0998-F33FF85F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05BF4B-242E-D964-A4E1-95563D990A4B}"/>
              </a:ext>
            </a:extLst>
          </p:cNvPr>
          <p:cNvSpPr/>
          <p:nvPr/>
        </p:nvSpPr>
        <p:spPr>
          <a:xfrm>
            <a:off x="558713" y="1707012"/>
            <a:ext cx="4492079" cy="1557126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1FEB47-F00B-1A90-1D75-113D6BF8B389}"/>
              </a:ext>
            </a:extLst>
          </p:cNvPr>
          <p:cNvCxnSpPr>
            <a:cxnSpLocks/>
          </p:cNvCxnSpPr>
          <p:nvPr/>
        </p:nvCxnSpPr>
        <p:spPr>
          <a:xfrm flipV="1">
            <a:off x="6692648" y="1518254"/>
            <a:ext cx="247198" cy="130852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3881BC-3863-9F9F-9B1A-CDDD379C86F2}"/>
              </a:ext>
            </a:extLst>
          </p:cNvPr>
          <p:cNvCxnSpPr/>
          <p:nvPr/>
        </p:nvCxnSpPr>
        <p:spPr>
          <a:xfrm>
            <a:off x="7372349" y="2971800"/>
            <a:ext cx="1600200" cy="0"/>
          </a:xfrm>
          <a:prstGeom prst="straightConnector1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77C5DD1-EF00-B120-620D-C42DD476D95C}"/>
              </a:ext>
            </a:extLst>
          </p:cNvPr>
          <p:cNvSpPr txBox="1"/>
          <p:nvPr/>
        </p:nvSpPr>
        <p:spPr>
          <a:xfrm>
            <a:off x="7372350" y="1895475"/>
            <a:ext cx="1657350" cy="8500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Garamond"/>
              </a:rPr>
              <a:t>3 years extension</a:t>
            </a:r>
            <a:r>
              <a:rPr lang="en-US" sz="2400">
                <a:latin typeface="Garamond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77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5C6D7-CBC9-B780-3A03-945FA6A53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75D4D-5811-FA58-D2E2-FE74A896B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25FFFA45-D196-E8D0-EF1D-777A144223C9}"/>
              </a:ext>
            </a:extLst>
          </p:cNvPr>
          <p:cNvSpPr txBox="1"/>
          <p:nvPr/>
        </p:nvSpPr>
        <p:spPr>
          <a:xfrm>
            <a:off x="2751634" y="191507"/>
            <a:ext cx="6173772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latin typeface="Garamond"/>
              </a:rPr>
              <a:t>DESI Extension </a:t>
            </a:r>
            <a:endParaRPr lang="en-US"/>
          </a:p>
        </p:txBody>
      </p:sp>
      <p:sp>
        <p:nvSpPr>
          <p:cNvPr id="3" name="ZoneTexte 15">
            <a:extLst>
              <a:ext uri="{FF2B5EF4-FFF2-40B4-BE49-F238E27FC236}">
                <a16:creationId xmlns:a16="http://schemas.microsoft.com/office/drawing/2014/main" id="{0EA441FF-9133-7CA7-D2AB-1BC65BB15E1D}"/>
              </a:ext>
            </a:extLst>
          </p:cNvPr>
          <p:cNvSpPr txBox="1"/>
          <p:nvPr/>
        </p:nvSpPr>
        <p:spPr>
          <a:xfrm>
            <a:off x="680952" y="5076323"/>
            <a:ext cx="4669094" cy="684803"/>
          </a:xfrm>
          <a:prstGeom prst="rect">
            <a:avLst/>
          </a:prstGeom>
          <a:noFill/>
          <a:ln w="1270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err="1">
                <a:latin typeface="Garamond"/>
                <a:cs typeface="Arial"/>
              </a:rPr>
              <a:t>Increase</a:t>
            </a:r>
            <a:r>
              <a:rPr lang="fr-FR" sz="2000">
                <a:latin typeface="Garamond"/>
                <a:cs typeface="Arial"/>
              </a:rPr>
              <a:t> sky area 14'000 =&gt; </a:t>
            </a:r>
            <a:r>
              <a:rPr lang="fr-FR" sz="2000" b="1">
                <a:latin typeface="Garamond"/>
                <a:cs typeface="Arial"/>
              </a:rPr>
              <a:t>17'000 deg</a:t>
            </a:r>
            <a:r>
              <a:rPr lang="fr-FR" sz="2000" b="1" baseline="30000">
                <a:latin typeface="Garamond"/>
                <a:cs typeface="Arial"/>
              </a:rPr>
              <a:t>2</a:t>
            </a:r>
          </a:p>
          <a:p>
            <a:pPr algn="ctr"/>
            <a:r>
              <a:rPr lang="fr-FR" sz="2000" b="1" err="1">
                <a:latin typeface="Garamond"/>
                <a:cs typeface="Arial"/>
              </a:rPr>
              <a:t>Bigger</a:t>
            </a:r>
            <a:r>
              <a:rPr lang="fr-FR" sz="2000" b="1">
                <a:latin typeface="Garamond"/>
                <a:cs typeface="Arial"/>
              </a:rPr>
              <a:t> </a:t>
            </a:r>
            <a:r>
              <a:rPr lang="fr-FR" sz="2000" b="1" err="1">
                <a:latin typeface="Garamond"/>
                <a:cs typeface="Arial"/>
              </a:rPr>
              <a:t>Overlap</a:t>
            </a:r>
            <a:r>
              <a:rPr lang="fr-FR" sz="2000" b="1">
                <a:latin typeface="Garamond"/>
                <a:cs typeface="Arial"/>
              </a:rPr>
              <a:t> </a:t>
            </a:r>
            <a:r>
              <a:rPr lang="fr-FR" sz="2000" b="1" err="1">
                <a:latin typeface="Garamond"/>
                <a:cs typeface="Arial"/>
              </a:rPr>
              <a:t>with</a:t>
            </a:r>
            <a:r>
              <a:rPr lang="fr-FR" sz="2000" b="1">
                <a:latin typeface="Garamond"/>
                <a:cs typeface="Arial"/>
              </a:rPr>
              <a:t> LSST </a:t>
            </a:r>
          </a:p>
        </p:txBody>
      </p:sp>
      <p:sp>
        <p:nvSpPr>
          <p:cNvPr id="4" name="ZoneTexte 15">
            <a:extLst>
              <a:ext uri="{FF2B5EF4-FFF2-40B4-BE49-F238E27FC236}">
                <a16:creationId xmlns:a16="http://schemas.microsoft.com/office/drawing/2014/main" id="{0ED380A3-337E-BDB9-99D0-6AA3C94D0195}"/>
              </a:ext>
            </a:extLst>
          </p:cNvPr>
          <p:cNvSpPr txBox="1"/>
          <p:nvPr/>
        </p:nvSpPr>
        <p:spPr>
          <a:xfrm>
            <a:off x="3743566" y="911419"/>
            <a:ext cx="4193105" cy="438582"/>
          </a:xfrm>
          <a:prstGeom prst="rect">
            <a:avLst/>
          </a:prstGeom>
          <a:noFill/>
          <a:ln w="1270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>
                <a:latin typeface="Garamond"/>
                <a:cs typeface="Arial"/>
              </a:rPr>
              <a:t>5 =&gt; </a:t>
            </a:r>
            <a:r>
              <a:rPr lang="fr-FR" sz="2400" b="1">
                <a:latin typeface="Garamond"/>
                <a:cs typeface="Arial"/>
              </a:rPr>
              <a:t>8 </a:t>
            </a:r>
            <a:r>
              <a:rPr lang="fr-FR" sz="2400" b="1" err="1">
                <a:latin typeface="Garamond"/>
                <a:cs typeface="Arial"/>
              </a:rPr>
              <a:t>year</a:t>
            </a:r>
            <a:r>
              <a:rPr lang="fr-FR" sz="2400" b="1">
                <a:latin typeface="Garamond"/>
                <a:cs typeface="Arial"/>
              </a:rPr>
              <a:t> </a:t>
            </a:r>
            <a:r>
              <a:rPr lang="fr-FR" sz="2400" b="1" err="1">
                <a:latin typeface="Garamond"/>
                <a:cs typeface="Arial"/>
              </a:rPr>
              <a:t>survey</a:t>
            </a:r>
            <a:r>
              <a:rPr lang="fr-FR" sz="2400">
                <a:latin typeface="Garamond"/>
                <a:cs typeface="Arial"/>
              </a:rPr>
              <a:t> (</a:t>
            </a:r>
            <a:r>
              <a:rPr lang="fr-FR" sz="2400" err="1">
                <a:latin typeface="Garamond"/>
                <a:cs typeface="Arial"/>
              </a:rPr>
              <a:t>until</a:t>
            </a:r>
            <a:r>
              <a:rPr lang="fr-FR" sz="2400">
                <a:latin typeface="Garamond"/>
                <a:cs typeface="Arial"/>
              </a:rPr>
              <a:t> 2029)</a:t>
            </a:r>
            <a:endParaRPr lang="en-US" sz="2400"/>
          </a:p>
        </p:txBody>
      </p:sp>
      <p:sp>
        <p:nvSpPr>
          <p:cNvPr id="67" name="ZoneTexte 3">
            <a:extLst>
              <a:ext uri="{FF2B5EF4-FFF2-40B4-BE49-F238E27FC236}">
                <a16:creationId xmlns:a16="http://schemas.microsoft.com/office/drawing/2014/main" id="{0DC9B0E1-1870-6EA5-29AE-FEEED5DD9468}"/>
              </a:ext>
            </a:extLst>
          </p:cNvPr>
          <p:cNvSpPr txBox="1"/>
          <p:nvPr/>
        </p:nvSpPr>
        <p:spPr>
          <a:xfrm>
            <a:off x="6202006" y="3197418"/>
            <a:ext cx="2717719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strike="sngStrike">
                <a:solidFill>
                  <a:srgbClr val="C00000"/>
                </a:solidFill>
                <a:latin typeface="Garamond"/>
                <a:cs typeface="Calibri"/>
              </a:rPr>
              <a:t>8M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10M 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Luminous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red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galaxies (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LRGs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b="1">
                <a:latin typeface="Garamond"/>
                <a:cs typeface="Calibri"/>
              </a:rPr>
              <a:t>0.4&lt;z&lt;1.1</a:t>
            </a:r>
          </a:p>
        </p:txBody>
      </p:sp>
      <p:sp>
        <p:nvSpPr>
          <p:cNvPr id="69" name="ZoneTexte 4">
            <a:extLst>
              <a:ext uri="{FF2B5EF4-FFF2-40B4-BE49-F238E27FC236}">
                <a16:creationId xmlns:a16="http://schemas.microsoft.com/office/drawing/2014/main" id="{9169BB86-C4A7-AE46-25A7-7A5EA9974695}"/>
              </a:ext>
            </a:extLst>
          </p:cNvPr>
          <p:cNvSpPr txBox="1"/>
          <p:nvPr/>
        </p:nvSpPr>
        <p:spPr>
          <a:xfrm>
            <a:off x="6202005" y="2414362"/>
            <a:ext cx="2717719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strike="sngStrike">
                <a:solidFill>
                  <a:srgbClr val="0070C0"/>
                </a:solidFill>
                <a:latin typeface="Garamond"/>
                <a:cs typeface="Calibri"/>
              </a:rPr>
              <a:t>17M</a:t>
            </a:r>
            <a:r>
              <a:rPr lang="fr-FR" b="1">
                <a:solidFill>
                  <a:srgbClr val="0070C0"/>
                </a:solidFill>
                <a:latin typeface="Garamond"/>
                <a:cs typeface="Calibri"/>
              </a:rPr>
              <a:t> 21M Emission line galaxies (</a:t>
            </a:r>
            <a:r>
              <a:rPr lang="fr-FR" b="1" err="1">
                <a:solidFill>
                  <a:srgbClr val="0070C0"/>
                </a:solidFill>
                <a:latin typeface="Garamond"/>
                <a:cs typeface="Calibri"/>
              </a:rPr>
              <a:t>ELGs</a:t>
            </a:r>
            <a:r>
              <a:rPr lang="fr-FR" b="1">
                <a:solidFill>
                  <a:srgbClr val="0070C0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sz="1400" b="1">
                <a:latin typeface="Garamond"/>
                <a:cs typeface="Calibri"/>
              </a:rPr>
              <a:t>                        </a:t>
            </a:r>
            <a:r>
              <a:rPr lang="fr-FR" b="1">
                <a:latin typeface="Garamond"/>
                <a:cs typeface="Calibri"/>
              </a:rPr>
              <a:t>0.6&lt;z&lt;1.6</a:t>
            </a:r>
          </a:p>
        </p:txBody>
      </p:sp>
      <p:sp>
        <p:nvSpPr>
          <p:cNvPr id="71" name="ZoneTexte 5">
            <a:extLst>
              <a:ext uri="{FF2B5EF4-FFF2-40B4-BE49-F238E27FC236}">
                <a16:creationId xmlns:a16="http://schemas.microsoft.com/office/drawing/2014/main" id="{5C352394-D532-A2BC-CADB-E4C43230E48E}"/>
              </a:ext>
            </a:extLst>
          </p:cNvPr>
          <p:cNvSpPr txBox="1"/>
          <p:nvPr/>
        </p:nvSpPr>
        <p:spPr>
          <a:xfrm>
            <a:off x="6125806" y="1485925"/>
            <a:ext cx="2895853" cy="931024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strike="sngStrike">
                <a:solidFill>
                  <a:schemeClr val="accent2"/>
                </a:solidFill>
                <a:latin typeface="Garamond"/>
                <a:cs typeface="Calibri"/>
              </a:rPr>
              <a:t>3M</a:t>
            </a:r>
            <a:r>
              <a:rPr lang="fr-FR" b="1">
                <a:solidFill>
                  <a:schemeClr val="accent2"/>
                </a:solidFill>
                <a:latin typeface="Garamond"/>
                <a:cs typeface="Calibri"/>
              </a:rPr>
              <a:t> 3.6M Quasars (</a:t>
            </a:r>
            <a:r>
              <a:rPr lang="fr-FR" b="1" err="1">
                <a:solidFill>
                  <a:schemeClr val="accent2"/>
                </a:solidFill>
                <a:latin typeface="Garamond"/>
                <a:cs typeface="Calibri"/>
              </a:rPr>
              <a:t>QSOs</a:t>
            </a:r>
            <a:r>
              <a:rPr lang="fr-FR" b="1">
                <a:solidFill>
                  <a:schemeClr val="accent2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b="1">
                <a:latin typeface="Garamond"/>
                <a:cs typeface="Calibri"/>
              </a:rPr>
              <a:t>            0.8&lt;z&lt;2.6</a:t>
            </a:r>
          </a:p>
          <a:p>
            <a:r>
              <a:rPr lang="fr-FR" b="1">
                <a:latin typeface="Garamond"/>
                <a:cs typeface="Calibri"/>
              </a:rPr>
              <a:t>+ </a:t>
            </a:r>
            <a:r>
              <a:rPr lang="fr-FR" sz="2000" b="1">
                <a:solidFill>
                  <a:schemeClr val="accent6"/>
                </a:solidFill>
                <a:latin typeface="Garamond"/>
                <a:cs typeface="Calibri"/>
              </a:rPr>
              <a:t>Ly-</a:t>
            </a:r>
            <a:r>
              <a:rPr lang="fr-FR" sz="2000" b="1">
                <a:solidFill>
                  <a:schemeClr val="accent6"/>
                </a:solidFill>
                <a:latin typeface="Garamond"/>
                <a:ea typeface="+mn-lt"/>
                <a:cs typeface="+mn-lt"/>
              </a:rPr>
              <a:t>α                     </a:t>
            </a:r>
            <a:r>
              <a:rPr lang="fr-FR" b="1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z</a:t>
            </a:r>
            <a:r>
              <a:rPr lang="fr-FR" b="1">
                <a:latin typeface="Garamond"/>
                <a:ea typeface="+mn-lt"/>
                <a:cs typeface="+mn-lt"/>
              </a:rPr>
              <a:t> &gt; 2.1</a:t>
            </a:r>
            <a:endParaRPr lang="fr-FR" b="1">
              <a:latin typeface="Garamond"/>
              <a:cs typeface="Calibri"/>
            </a:endParaRPr>
          </a:p>
        </p:txBody>
      </p:sp>
      <p:sp>
        <p:nvSpPr>
          <p:cNvPr id="81" name="ZoneTexte 2">
            <a:extLst>
              <a:ext uri="{FF2B5EF4-FFF2-40B4-BE49-F238E27FC236}">
                <a16:creationId xmlns:a16="http://schemas.microsoft.com/office/drawing/2014/main" id="{E5031DA8-96A5-6C0A-44A0-2AAF038CE615}"/>
              </a:ext>
            </a:extLst>
          </p:cNvPr>
          <p:cNvSpPr txBox="1"/>
          <p:nvPr/>
        </p:nvSpPr>
        <p:spPr>
          <a:xfrm>
            <a:off x="6202005" y="4186014"/>
            <a:ext cx="2717720" cy="623248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strike="sngStrike">
                <a:solidFill>
                  <a:schemeClr val="bg1">
                    <a:lumMod val="50000"/>
                  </a:schemeClr>
                </a:solidFill>
                <a:latin typeface="Garamond"/>
                <a:cs typeface="Calibri"/>
              </a:rPr>
              <a:t>13.5M</a:t>
            </a:r>
            <a:r>
              <a:rPr lang="fr-FR" b="1">
                <a:solidFill>
                  <a:schemeClr val="bg1">
                    <a:lumMod val="50000"/>
                  </a:schemeClr>
                </a:solidFill>
                <a:latin typeface="Garamond"/>
                <a:cs typeface="Calibri"/>
              </a:rPr>
              <a:t> 16M Bright galaxies</a:t>
            </a:r>
            <a:endParaRPr lang="fr-FR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fr-FR" sz="1400" b="1">
                <a:solidFill>
                  <a:srgbClr val="000000"/>
                </a:solidFill>
                <a:latin typeface="Garamond"/>
                <a:cs typeface="Calibri"/>
              </a:rPr>
              <a:t>                             </a:t>
            </a:r>
            <a:r>
              <a:rPr lang="fr-FR" b="1">
                <a:solidFill>
                  <a:srgbClr val="000000"/>
                </a:solidFill>
                <a:latin typeface="Garamond"/>
                <a:cs typeface="Calibri"/>
              </a:rPr>
              <a:t> 0</a:t>
            </a:r>
            <a:r>
              <a:rPr lang="fr-FR" b="1">
                <a:latin typeface="Garamond"/>
                <a:cs typeface="Calibri"/>
              </a:rPr>
              <a:t>&lt;z&lt;0.5</a:t>
            </a:r>
            <a:endParaRPr lang="fr-FR">
              <a:cs typeface="Calibri" panose="020F050202020403020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908582-360A-7E69-ADA3-F4AC75875FB1}"/>
              </a:ext>
            </a:extLst>
          </p:cNvPr>
          <p:cNvSpPr txBox="1"/>
          <p:nvPr/>
        </p:nvSpPr>
        <p:spPr>
          <a:xfrm>
            <a:off x="6125227" y="4872626"/>
            <a:ext cx="2981194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700" b="1">
                <a:solidFill>
                  <a:schemeClr val="accent2">
                    <a:lumMod val="49000"/>
                  </a:schemeClr>
                </a:solidFill>
                <a:latin typeface="Garamond"/>
              </a:rPr>
              <a:t>+ ~5M </a:t>
            </a:r>
            <a:r>
              <a:rPr lang="fr-FR" sz="1700">
                <a:solidFill>
                  <a:schemeClr val="accent2">
                    <a:lumMod val="49000"/>
                  </a:schemeClr>
                </a:solidFill>
                <a:latin typeface="Garamond"/>
              </a:rPr>
              <a:t>New </a:t>
            </a:r>
            <a:r>
              <a:rPr lang="fr-FR" sz="1700" err="1">
                <a:solidFill>
                  <a:schemeClr val="accent2">
                    <a:lumMod val="49000"/>
                  </a:schemeClr>
                </a:solidFill>
                <a:latin typeface="Garamond"/>
              </a:rPr>
              <a:t>sample</a:t>
            </a:r>
            <a:r>
              <a:rPr lang="fr-FR" sz="1700">
                <a:solidFill>
                  <a:schemeClr val="accent2">
                    <a:lumMod val="49000"/>
                  </a:schemeClr>
                </a:solidFill>
                <a:latin typeface="Garamond"/>
              </a:rPr>
              <a:t> of </a:t>
            </a:r>
            <a:r>
              <a:rPr lang="fr-FR" sz="1700" err="1">
                <a:solidFill>
                  <a:schemeClr val="accent2">
                    <a:lumMod val="49000"/>
                  </a:schemeClr>
                </a:solidFill>
                <a:latin typeface="Garamond"/>
              </a:rPr>
              <a:t>LRGs</a:t>
            </a:r>
            <a:r>
              <a:rPr lang="fr-FR" sz="1700">
                <a:solidFill>
                  <a:schemeClr val="accent2">
                    <a:lumMod val="49000"/>
                  </a:schemeClr>
                </a:solidFill>
                <a:latin typeface="Garamond"/>
              </a:rPr>
              <a:t> </a:t>
            </a:r>
            <a:r>
              <a:rPr lang="fr-FR" sz="1700" b="1" err="1">
                <a:solidFill>
                  <a:schemeClr val="accent2">
                    <a:lumMod val="49000"/>
                  </a:schemeClr>
                </a:solidFill>
                <a:latin typeface="Garamond"/>
              </a:rPr>
              <a:t>Luminous</a:t>
            </a:r>
            <a:r>
              <a:rPr lang="fr-FR" sz="1700" b="1">
                <a:solidFill>
                  <a:schemeClr val="accent2">
                    <a:lumMod val="49000"/>
                  </a:schemeClr>
                </a:solidFill>
                <a:latin typeface="Garamond"/>
              </a:rPr>
              <a:t> Galaxies Extension (LGE) </a:t>
            </a:r>
            <a:endParaRPr lang="en-US" sz="1700">
              <a:solidFill>
                <a:schemeClr val="accent2">
                  <a:lumMod val="49000"/>
                </a:schemeClr>
              </a:solidFill>
            </a:endParaRPr>
          </a:p>
          <a:p>
            <a:r>
              <a:rPr lang="fr-FR" sz="1700" err="1">
                <a:solidFill>
                  <a:schemeClr val="accent2">
                    <a:lumMod val="49000"/>
                  </a:schemeClr>
                </a:solidFill>
                <a:latin typeface="Garamond"/>
              </a:rPr>
              <a:t>Increased</a:t>
            </a:r>
            <a:r>
              <a:rPr lang="fr-FR" sz="1700">
                <a:solidFill>
                  <a:schemeClr val="accent2">
                    <a:lumMod val="49000"/>
                  </a:schemeClr>
                </a:solidFill>
                <a:latin typeface="Garamond"/>
              </a:rPr>
              <a:t> </a:t>
            </a:r>
            <a:r>
              <a:rPr lang="fr-FR" sz="1700" err="1">
                <a:solidFill>
                  <a:schemeClr val="accent2">
                    <a:lumMod val="49000"/>
                  </a:schemeClr>
                </a:solidFill>
                <a:latin typeface="Garamond"/>
              </a:rPr>
              <a:t>density</a:t>
            </a:r>
            <a:r>
              <a:rPr lang="fr-FR" sz="1700">
                <a:solidFill>
                  <a:schemeClr val="accent2">
                    <a:lumMod val="49000"/>
                  </a:schemeClr>
                </a:solidFill>
                <a:latin typeface="Garamond"/>
              </a:rPr>
              <a:t> (+50%)</a:t>
            </a:r>
          </a:p>
          <a:p>
            <a:r>
              <a:rPr lang="fr-FR" sz="1700" b="1">
                <a:solidFill>
                  <a:srgbClr val="000000"/>
                </a:solidFill>
                <a:latin typeface="Garamond"/>
              </a:rPr>
              <a:t>                                   0.4&lt;z&lt;1.1</a:t>
            </a:r>
            <a:endParaRPr lang="fr-FR" sz="1700">
              <a:solidFill>
                <a:schemeClr val="accent2">
                  <a:lumMod val="49000"/>
                </a:schemeClr>
              </a:solidFill>
              <a:latin typeface="Garamond"/>
            </a:endParaRPr>
          </a:p>
          <a:p>
            <a:endParaRPr lang="fr-FR" sz="1700">
              <a:solidFill>
                <a:schemeClr val="accent2">
                  <a:lumMod val="49000"/>
                </a:schemeClr>
              </a:solidFill>
              <a:latin typeface="Garamond"/>
            </a:endParaRPr>
          </a:p>
        </p:txBody>
      </p:sp>
      <p:sp>
        <p:nvSpPr>
          <p:cNvPr id="2" name="ZoneTexte 15">
            <a:extLst>
              <a:ext uri="{FF2B5EF4-FFF2-40B4-BE49-F238E27FC236}">
                <a16:creationId xmlns:a16="http://schemas.microsoft.com/office/drawing/2014/main" id="{73454D92-2ED3-2AAF-D77B-252C433FB8FD}"/>
              </a:ext>
            </a:extLst>
          </p:cNvPr>
          <p:cNvSpPr txBox="1"/>
          <p:nvPr/>
        </p:nvSpPr>
        <p:spPr>
          <a:xfrm>
            <a:off x="323960" y="5946883"/>
            <a:ext cx="5383077" cy="43858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err="1">
                <a:latin typeface="Garamond"/>
                <a:cs typeface="Arial"/>
              </a:rPr>
              <a:t>Expected</a:t>
            </a:r>
            <a:r>
              <a:rPr lang="fr-FR" sz="2400" b="1">
                <a:latin typeface="Garamond"/>
                <a:cs typeface="Arial"/>
              </a:rPr>
              <a:t> ~60M </a:t>
            </a:r>
            <a:r>
              <a:rPr lang="fr-FR" sz="2400" b="1" err="1">
                <a:latin typeface="Garamond"/>
                <a:cs typeface="Arial"/>
              </a:rPr>
              <a:t>extragalactic</a:t>
            </a:r>
            <a:r>
              <a:rPr lang="fr-FR" sz="2400" b="1">
                <a:latin typeface="Garamond"/>
                <a:cs typeface="Arial"/>
              </a:rPr>
              <a:t>  </a:t>
            </a:r>
            <a:r>
              <a:rPr lang="fr-FR" sz="2400" b="1" err="1">
                <a:latin typeface="Garamond"/>
                <a:cs typeface="Arial"/>
              </a:rPr>
              <a:t>redshifts</a:t>
            </a:r>
            <a:endParaRPr lang="en-US" b="1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D1172-1D9B-B8B2-7894-3BB19E7E62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1" t="1593" b="1416"/>
          <a:stretch>
            <a:fillRect/>
          </a:stretch>
        </p:blipFill>
        <p:spPr>
          <a:xfrm>
            <a:off x="-158" y="1570301"/>
            <a:ext cx="6024950" cy="34336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E6F3F-87EE-9292-02F0-92B2C8E2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0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ADEA-B039-F5FD-F4F3-B04BC7BCA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FDCBEA-D0A7-DD20-65C3-5B939897B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31" t="14" r="4472" b="-14"/>
          <a:stretch>
            <a:fillRect/>
          </a:stretch>
        </p:blipFill>
        <p:spPr>
          <a:xfrm>
            <a:off x="-5396" y="-78184"/>
            <a:ext cx="9197398" cy="6937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ED69A8-2963-E7C6-ACD4-950533D23BDA}"/>
              </a:ext>
            </a:extLst>
          </p:cNvPr>
          <p:cNvSpPr txBox="1"/>
          <p:nvPr/>
        </p:nvSpPr>
        <p:spPr>
          <a:xfrm>
            <a:off x="1095" y="5644999"/>
            <a:ext cx="919650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Garamond"/>
              </a:rPr>
              <a:t>DESI is a state-of-the-art instrument installed at the Mayall 4-meter telescope at Kitt Peak National Observatory.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4A6C38-251E-87CB-01B3-05EF7BF22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pic>
        <p:nvPicPr>
          <p:cNvPr id="2" name="Picture 1" descr="New DESI results strengthen hints that dark energy may evolve">
            <a:extLst>
              <a:ext uri="{FF2B5EF4-FFF2-40B4-BE49-F238E27FC236}">
                <a16:creationId xmlns:a16="http://schemas.microsoft.com/office/drawing/2014/main" id="{2DA1B833-6E4E-8D35-1934-7DCD9B76D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293" y="209937"/>
            <a:ext cx="4256034" cy="285052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B794F32-B972-71AB-2D46-CBBA1604E5F4}"/>
              </a:ext>
            </a:extLst>
          </p:cNvPr>
          <p:cNvCxnSpPr/>
          <p:nvPr/>
        </p:nvCxnSpPr>
        <p:spPr>
          <a:xfrm flipV="1">
            <a:off x="1612173" y="3072855"/>
            <a:ext cx="1920168" cy="113639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12A13FD-6172-373D-4FB8-348AA71BB040}"/>
              </a:ext>
            </a:extLst>
          </p:cNvPr>
          <p:cNvCxnSpPr>
            <a:cxnSpLocks/>
          </p:cNvCxnSpPr>
          <p:nvPr/>
        </p:nvCxnSpPr>
        <p:spPr>
          <a:xfrm flipV="1">
            <a:off x="1661643" y="185275"/>
            <a:ext cx="1848825" cy="2658307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8A460-599D-6368-F2F9-5C951D18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51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5E6C3-9AEC-42C3-7958-023D4B4F8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94FFCA-C784-CDB3-9708-052083A1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E484F-7187-7BC2-ABEB-94DF4F210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41" t="3870" r="-9091" b="6805"/>
          <a:stretch>
            <a:fillRect/>
          </a:stretch>
        </p:blipFill>
        <p:spPr>
          <a:xfrm>
            <a:off x="0" y="325"/>
            <a:ext cx="10266071" cy="68600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1F5C45-0F60-31AF-29A0-324734EFBE81}"/>
              </a:ext>
            </a:extLst>
          </p:cNvPr>
          <p:cNvSpPr txBox="1"/>
          <p:nvPr/>
        </p:nvSpPr>
        <p:spPr>
          <a:xfrm>
            <a:off x="2668581" y="36058"/>
            <a:ext cx="633816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FFFFFF"/>
                </a:solidFill>
                <a:latin typeface="Garamond"/>
              </a:rPr>
              <a:t>Lots of new science to discover with DESI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DB776-6210-70BE-BF34-D60E4413E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45996"/>
            <a:ext cx="2417982" cy="1045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FAB124-A562-17F5-DBBE-C70B0A81CD92}"/>
              </a:ext>
            </a:extLst>
          </p:cNvPr>
          <p:cNvSpPr txBox="1"/>
          <p:nvPr/>
        </p:nvSpPr>
        <p:spPr>
          <a:xfrm>
            <a:off x="360948" y="1712495"/>
            <a:ext cx="8630650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3200">
                <a:solidFill>
                  <a:schemeClr val="bg1"/>
                </a:solidFill>
                <a:latin typeface="Garamond"/>
                <a:cs typeface="Arial"/>
              </a:rPr>
              <a:t>Full-shape MG constraints compatible with GR</a:t>
            </a:r>
            <a:endParaRPr lang="en-US" sz="3200">
              <a:solidFill>
                <a:schemeClr val="bg1"/>
              </a:solidFill>
              <a:latin typeface="Garamond"/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>
              <a:solidFill>
                <a:schemeClr val="bg1"/>
              </a:solidFill>
              <a:latin typeface="Garamond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  <a:latin typeface="Garamond"/>
                <a:cs typeface="Arial"/>
              </a:rPr>
              <a:t>​</a:t>
            </a:r>
            <a:r>
              <a:rPr lang="en-GB" sz="3200">
                <a:solidFill>
                  <a:schemeClr val="bg1"/>
                </a:solidFill>
                <a:latin typeface="Garamond"/>
                <a:cs typeface="Arial"/>
              </a:rPr>
              <a:t>DR2 is fully consistent with DR1 with error bar smaller by almost ~2x</a:t>
            </a:r>
            <a:r>
              <a:rPr lang="en-US" sz="3200">
                <a:solidFill>
                  <a:schemeClr val="bg1"/>
                </a:solidFill>
                <a:latin typeface="Garamond"/>
                <a:cs typeface="Arial"/>
              </a:rPr>
              <a:t>​</a:t>
            </a:r>
          </a:p>
          <a:p>
            <a:pPr marL="457200" indent="-457200">
              <a:buFont typeface="Arial"/>
              <a:buChar char="•"/>
            </a:pPr>
            <a:endParaRPr lang="en-US" sz="3200">
              <a:solidFill>
                <a:schemeClr val="bg1"/>
              </a:solidFill>
              <a:latin typeface="Garamond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3200">
                <a:solidFill>
                  <a:schemeClr val="bg1"/>
                </a:solidFill>
                <a:latin typeface="Garamond"/>
                <a:cs typeface="Arial"/>
              </a:rPr>
              <a:t>DESI + CMB prefer dynamical DE at 3.1</a:t>
            </a:r>
            <a:r>
              <a:rPr lang="en-GB" sz="3200" b="1">
                <a:solidFill>
                  <a:schemeClr val="bg1"/>
                </a:solidFill>
                <a:latin typeface="Garamond"/>
                <a:cs typeface="Times New Roman"/>
              </a:rPr>
              <a:t>σ</a:t>
            </a:r>
            <a:endParaRPr lang="en-US" sz="3200" b="1">
              <a:solidFill>
                <a:schemeClr val="bg1"/>
              </a:solidFill>
              <a:latin typeface="Garamond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endParaRPr lang="en-GB" sz="3200">
              <a:solidFill>
                <a:schemeClr val="bg1"/>
              </a:solidFill>
              <a:latin typeface="Garamond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3200">
                <a:solidFill>
                  <a:schemeClr val="bg1"/>
                </a:solidFill>
                <a:latin typeface="Garamond"/>
                <a:cs typeface="Arial"/>
              </a:rPr>
              <a:t>Including SN data strengthens this to 2.8</a:t>
            </a:r>
            <a:r>
              <a:rPr lang="en-GB" sz="3200" b="1">
                <a:solidFill>
                  <a:schemeClr val="bg1"/>
                </a:solidFill>
                <a:latin typeface="Garamond"/>
                <a:cs typeface="Times New Roman"/>
              </a:rPr>
              <a:t>σ</a:t>
            </a:r>
            <a:r>
              <a:rPr lang="en-GB" sz="3200">
                <a:solidFill>
                  <a:schemeClr val="bg1"/>
                </a:solidFill>
                <a:latin typeface="Garamond"/>
                <a:cs typeface="Times New Roman"/>
              </a:rPr>
              <a:t> - </a:t>
            </a:r>
            <a:r>
              <a:rPr lang="en-GB" sz="3200">
                <a:solidFill>
                  <a:schemeClr val="bg1"/>
                </a:solidFill>
                <a:latin typeface="Garamond"/>
                <a:cs typeface="Arial"/>
              </a:rPr>
              <a:t>4.2</a:t>
            </a:r>
            <a:r>
              <a:rPr lang="en-GB" sz="3200" b="1">
                <a:solidFill>
                  <a:schemeClr val="bg1"/>
                </a:solidFill>
                <a:latin typeface="Garamond"/>
                <a:cs typeface="Times New Roman"/>
              </a:rPr>
              <a:t>σ</a:t>
            </a:r>
            <a:endParaRPr lang="en-US" sz="3200" b="1">
              <a:solidFill>
                <a:schemeClr val="bg1"/>
              </a:solidFill>
              <a:latin typeface="Garamond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endParaRPr lang="en-GB" sz="3200">
              <a:solidFill>
                <a:schemeClr val="bg1"/>
              </a:solidFill>
              <a:latin typeface="Garamond"/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US" sz="3200">
              <a:solidFill>
                <a:schemeClr val="bg1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9507671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ABD2F7A2-827E-0E19-7691-5C0D01DB2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A6E2A-A4FB-D89E-F736-0F0F7B87A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D519CD9-9318-E208-94E9-D76C9BE86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7C6CCC6-2BE5-4E42-96A4-D1E8E81A3D8E}" type="slidenum">
              <a:rPr lang="fr-FR" sz="1100" smtClean="0">
                <a:latin typeface="Garamond"/>
              </a:rPr>
              <a:t>51</a:t>
            </a:fld>
            <a:endParaRPr lang="en-US" sz="1100">
              <a:latin typeface="Garamond"/>
            </a:endParaRPr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3871DB2A-D0AF-BE51-4F6D-CB2632E0FC0B}"/>
              </a:ext>
            </a:extLst>
          </p:cNvPr>
          <p:cNvSpPr txBox="1"/>
          <p:nvPr/>
        </p:nvSpPr>
        <p:spPr>
          <a:xfrm>
            <a:off x="1436057" y="2827022"/>
            <a:ext cx="6270772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>
                <a:solidFill>
                  <a:schemeClr val="dk1"/>
                </a:solidFill>
                <a:latin typeface="Garamond"/>
                <a:ea typeface="Merriweather"/>
                <a:cs typeface="Merriweather"/>
                <a:sym typeface="Merriweather"/>
              </a:rPr>
              <a:t>APPENDIX</a:t>
            </a:r>
            <a:endParaRPr lang="en-US" sz="3200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5400" b="1">
              <a:solidFill>
                <a:schemeClr val="dk1"/>
              </a:solidFill>
              <a:latin typeface="Garamond"/>
              <a:ea typeface="Merriweather"/>
              <a:cs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1857659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38" title="Screenshot 2025-05-29 at 10.17.52.png"/>
          <p:cNvPicPr preferRelativeResize="0"/>
          <p:nvPr/>
        </p:nvPicPr>
        <p:blipFill rotWithShape="1">
          <a:blip r:embed="rId3">
            <a:alphaModFix/>
          </a:blip>
          <a:srcRect r="2400"/>
          <a:stretch/>
        </p:blipFill>
        <p:spPr>
          <a:xfrm>
            <a:off x="2472536" y="759267"/>
            <a:ext cx="6598876" cy="533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944374" cy="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997725" y="0"/>
            <a:ext cx="13625" cy="113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8" title="Screenshot 2025-05-27 at 15.12.37.png"/>
          <p:cNvPicPr preferRelativeResize="0"/>
          <p:nvPr/>
        </p:nvPicPr>
        <p:blipFill rotWithShape="1">
          <a:blip r:embed="rId6">
            <a:alphaModFix/>
          </a:blip>
          <a:srcRect l="7717" t="11582" r="6811"/>
          <a:stretch/>
        </p:blipFill>
        <p:spPr>
          <a:xfrm>
            <a:off x="115775" y="2436687"/>
            <a:ext cx="2199625" cy="2986666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38"/>
          <p:cNvSpPr txBox="1"/>
          <p:nvPr/>
        </p:nvSpPr>
        <p:spPr>
          <a:xfrm>
            <a:off x="215001" y="2105930"/>
            <a:ext cx="20673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dk1"/>
                </a:solidFill>
              </a:rPr>
              <a:t>Redshifts for the BAO analysis </a:t>
            </a:r>
            <a:endParaRPr sz="1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9"/>
          <p:cNvSpPr txBox="1"/>
          <p:nvPr/>
        </p:nvSpPr>
        <p:spPr>
          <a:xfrm>
            <a:off x="8285825" y="4101567"/>
            <a:ext cx="783900" cy="24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516" name="Google Shape;51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944374" cy="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97725" y="0"/>
            <a:ext cx="13625" cy="113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9" title="Screenshot 2025-06-02 at 17.24.3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1350" y="1401557"/>
            <a:ext cx="5295674" cy="436182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9"/>
          <p:cNvSpPr txBox="1"/>
          <p:nvPr/>
        </p:nvSpPr>
        <p:spPr>
          <a:xfrm>
            <a:off x="1997725" y="0"/>
            <a:ext cx="70719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Consistency with SDSS</a:t>
            </a:r>
            <a:endParaRPr sz="23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40" title="Screenshot 2025-06-02 at 14.43.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389266"/>
            <a:ext cx="5071576" cy="400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0" title="Screenshot 2025-06-02 at 14.43.4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976" y="2709634"/>
            <a:ext cx="3976600" cy="13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0"/>
          <p:cNvSpPr txBox="1"/>
          <p:nvPr/>
        </p:nvSpPr>
        <p:spPr>
          <a:xfrm>
            <a:off x="8260867" y="4304767"/>
            <a:ext cx="783900" cy="24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27" name="Google Shape;527;p40"/>
          <p:cNvSpPr txBox="1"/>
          <p:nvPr/>
        </p:nvSpPr>
        <p:spPr>
          <a:xfrm>
            <a:off x="1997725" y="0"/>
            <a:ext cx="70719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DR2: </a:t>
            </a:r>
            <a:br>
              <a:rPr lang="en-GB" sz="2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-GB" sz="2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Level of Significance for the different data sets</a:t>
            </a:r>
            <a:endParaRPr sz="23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28" name="Google Shape;52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944374" cy="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997725" y="0"/>
            <a:ext cx="13625" cy="1138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1"/>
          <p:cNvSpPr txBox="1"/>
          <p:nvPr/>
        </p:nvSpPr>
        <p:spPr>
          <a:xfrm>
            <a:off x="8285825" y="4101567"/>
            <a:ext cx="783900" cy="24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35" name="Google Shape;535;p41"/>
          <p:cNvSpPr txBox="1"/>
          <p:nvPr/>
        </p:nvSpPr>
        <p:spPr>
          <a:xfrm>
            <a:off x="1997725" y="0"/>
            <a:ext cx="70719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Robustness of the Dark Energy results</a:t>
            </a:r>
            <a:endParaRPr sz="23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36" name="Google Shape;53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944374" cy="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97725" y="0"/>
            <a:ext cx="13625" cy="113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1" title="Screenshot 2025-06-02 at 15.46.4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488" y="1139700"/>
            <a:ext cx="7981025" cy="2696714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41"/>
          <p:cNvSpPr txBox="1"/>
          <p:nvPr/>
        </p:nvSpPr>
        <p:spPr>
          <a:xfrm>
            <a:off x="1209100" y="4736767"/>
            <a:ext cx="2274000" cy="1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Different level of CMB information: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→ </a:t>
            </a:r>
            <a:r>
              <a:rPr lang="en-GB" sz="1000" b="1">
                <a:solidFill>
                  <a:schemeClr val="dk1"/>
                </a:solidFill>
              </a:rPr>
              <a:t>CMB-derived priors</a:t>
            </a:r>
            <a:r>
              <a:rPr lang="en-GB" sz="1000">
                <a:solidFill>
                  <a:schemeClr val="dk1"/>
                </a:solidFill>
              </a:rPr>
              <a:t> </a:t>
            </a:r>
            <a:br>
              <a:rPr lang="en-GB" sz="1000">
                <a:solidFill>
                  <a:schemeClr val="dk1"/>
                </a:solidFill>
              </a:rPr>
            </a:br>
            <a:r>
              <a:rPr lang="en-GB" sz="1000">
                <a:solidFill>
                  <a:schemeClr val="dk1"/>
                </a:solidFill>
              </a:rPr>
              <a:t>(late-time dark energy independent)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→ full </a:t>
            </a:r>
            <a:r>
              <a:rPr lang="en-GB" sz="1000" b="1">
                <a:solidFill>
                  <a:schemeClr val="dk1"/>
                </a:solidFill>
              </a:rPr>
              <a:t>CMB information</a:t>
            </a:r>
            <a:r>
              <a:rPr lang="en-GB" sz="1000">
                <a:solidFill>
                  <a:schemeClr val="dk1"/>
                </a:solidFill>
              </a:rPr>
              <a:t> (with or without lensing)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→ tighten constraints on w0wa through fixing </a:t>
            </a:r>
            <a:r>
              <a:rPr lang="en-GB" sz="1100">
                <a:solidFill>
                  <a:schemeClr val="dk1"/>
                </a:solidFill>
              </a:rPr>
              <a:t>𝛀</a:t>
            </a:r>
            <a:r>
              <a:rPr lang="en-GB" sz="1100" baseline="-25000">
                <a:solidFill>
                  <a:schemeClr val="dk1"/>
                </a:solidFill>
              </a:rPr>
              <a:t>m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40" name="Google Shape;540;p41"/>
          <p:cNvSpPr txBox="1"/>
          <p:nvPr/>
        </p:nvSpPr>
        <p:spPr>
          <a:xfrm>
            <a:off x="3695250" y="4736767"/>
            <a:ext cx="2274000" cy="1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DESY5 calibration: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→ remove </a:t>
            </a:r>
            <a:r>
              <a:rPr lang="en-GB" sz="1000" b="1">
                <a:solidFill>
                  <a:schemeClr val="dk1"/>
                </a:solidFill>
              </a:rPr>
              <a:t>samples for z &gt; 0.1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→ best fit still lies in the lower quadrant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41" name="Google Shape;541;p41"/>
          <p:cNvSpPr txBox="1"/>
          <p:nvPr/>
        </p:nvSpPr>
        <p:spPr>
          <a:xfrm>
            <a:off x="6164525" y="4736767"/>
            <a:ext cx="2274000" cy="1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Replacing the CMB with DESY3: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→ constraints on w0wa </a:t>
            </a:r>
            <a:r>
              <a:rPr lang="en-GB" sz="1000" b="1">
                <a:solidFill>
                  <a:schemeClr val="dk1"/>
                </a:solidFill>
              </a:rPr>
              <a:t>purely depending on low-z probes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2"/>
          <p:cNvSpPr txBox="1"/>
          <p:nvPr/>
        </p:nvSpPr>
        <p:spPr>
          <a:xfrm>
            <a:off x="8285825" y="4101567"/>
            <a:ext cx="783900" cy="24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47" name="Google Shape;547;p42"/>
          <p:cNvSpPr txBox="1"/>
          <p:nvPr/>
        </p:nvSpPr>
        <p:spPr>
          <a:xfrm>
            <a:off x="1997725" y="0"/>
            <a:ext cx="70719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Robustness of the Dark Energy results</a:t>
            </a:r>
            <a:endParaRPr sz="23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48" name="Google Shape;54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944374" cy="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97725" y="0"/>
            <a:ext cx="13625" cy="113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2" title="Screenshot 2025-06-02 at 21.09.1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7725" y="903700"/>
            <a:ext cx="4705449" cy="3868051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2"/>
          <p:cNvSpPr txBox="1"/>
          <p:nvPr/>
        </p:nvSpPr>
        <p:spPr>
          <a:xfrm>
            <a:off x="2627675" y="6061100"/>
            <a:ext cx="42903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Results are robust to different CMB likelihoods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552" name="Google Shape;552;p42" title="Screenshot 2025-06-03 at 11.34.2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4700" y="803200"/>
            <a:ext cx="4638475" cy="398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3"/>
          <p:cNvSpPr txBox="1"/>
          <p:nvPr/>
        </p:nvSpPr>
        <p:spPr>
          <a:xfrm>
            <a:off x="8285825" y="4101567"/>
            <a:ext cx="783900" cy="24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58" name="Google Shape;558;p43"/>
          <p:cNvSpPr txBox="1"/>
          <p:nvPr/>
        </p:nvSpPr>
        <p:spPr>
          <a:xfrm>
            <a:off x="1997725" y="0"/>
            <a:ext cx="70719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Robustness of the Dark Energy results</a:t>
            </a:r>
            <a:endParaRPr sz="23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59" name="Google Shape;55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944374" cy="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97725" y="0"/>
            <a:ext cx="13625" cy="113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43" title="Screenshot 2025-06-03 at 11.52.2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6388" y="1341466"/>
            <a:ext cx="7119729" cy="39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43"/>
          <p:cNvSpPr txBox="1"/>
          <p:nvPr/>
        </p:nvSpPr>
        <p:spPr>
          <a:xfrm>
            <a:off x="286088" y="2096200"/>
            <a:ext cx="1372200" cy="2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For supernovae at z &gt; 0.1, which partially overlap the redshift range of DESI, the ΛCDM model that best fits the DESI data is also a good fit to the SNe data</a:t>
            </a:r>
            <a:r>
              <a:rPr lang="en-GB" sz="1200">
                <a:solidFill>
                  <a:schemeClr val="dk2"/>
                </a:solidFill>
              </a:rPr>
              <a:t> </a:t>
            </a:r>
            <a:br>
              <a:rPr lang="en-GB" sz="1200">
                <a:solidFill>
                  <a:schemeClr val="dk2"/>
                </a:solidFill>
              </a:rPr>
            </a:br>
            <a:r>
              <a:rPr lang="en-GB" sz="1200">
                <a:solidFill>
                  <a:srgbClr val="2888BD"/>
                </a:solidFill>
              </a:rPr>
              <a:t>(blue line)</a:t>
            </a:r>
            <a:endParaRPr sz="1200">
              <a:solidFill>
                <a:srgbClr val="2888BD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4"/>
          <p:cNvSpPr txBox="1"/>
          <p:nvPr/>
        </p:nvSpPr>
        <p:spPr>
          <a:xfrm>
            <a:off x="8285825" y="4101567"/>
            <a:ext cx="783900" cy="24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568" name="Google Shape;5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944374" cy="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97725" y="0"/>
            <a:ext cx="13625" cy="113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4" title="Screenshot 2025-06-02 at 19.50.4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488" y="1341466"/>
            <a:ext cx="7981025" cy="2653847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4"/>
          <p:cNvSpPr/>
          <p:nvPr/>
        </p:nvSpPr>
        <p:spPr>
          <a:xfrm rot="5400000">
            <a:off x="1950825" y="3695650"/>
            <a:ext cx="278700" cy="25080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2888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88BD"/>
              </a:solidFill>
            </a:endParaRPr>
          </a:p>
        </p:txBody>
      </p:sp>
      <p:sp>
        <p:nvSpPr>
          <p:cNvPr id="572" name="Google Shape;572;p44"/>
          <p:cNvSpPr/>
          <p:nvPr/>
        </p:nvSpPr>
        <p:spPr>
          <a:xfrm rot="5400000">
            <a:off x="4556825" y="3695650"/>
            <a:ext cx="278700" cy="25080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8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4"/>
          <p:cNvSpPr/>
          <p:nvPr/>
        </p:nvSpPr>
        <p:spPr>
          <a:xfrm rot="5400000">
            <a:off x="7117400" y="3695650"/>
            <a:ext cx="278700" cy="25080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019E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4"/>
          <p:cNvSpPr txBox="1"/>
          <p:nvPr/>
        </p:nvSpPr>
        <p:spPr>
          <a:xfrm>
            <a:off x="1997725" y="0"/>
            <a:ext cx="70719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Evolving DE: Adding Full-shape to the mix</a:t>
            </a:r>
            <a:endParaRPr sz="23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75" name="Google Shape;575;p44"/>
          <p:cNvSpPr txBox="1"/>
          <p:nvPr/>
        </p:nvSpPr>
        <p:spPr>
          <a:xfrm>
            <a:off x="1463075" y="5083133"/>
            <a:ext cx="14904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0072B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2.5σ   ⇒  2.5σ</a:t>
            </a:r>
            <a:endParaRPr b="1">
              <a:solidFill>
                <a:srgbClr val="0072B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76" name="Google Shape;576;p44"/>
          <p:cNvSpPr txBox="1"/>
          <p:nvPr/>
        </p:nvSpPr>
        <p:spPr>
          <a:xfrm>
            <a:off x="4099875" y="5083133"/>
            <a:ext cx="14904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8B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3.5σ</a:t>
            </a:r>
            <a:r>
              <a:rPr lang="en-GB" b="1">
                <a:solidFill>
                  <a:srgbClr val="0072B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GB" b="1">
                <a:solidFill>
                  <a:srgbClr val="FF8B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⇒ </a:t>
            </a:r>
            <a:r>
              <a:rPr lang="en-GB" b="1">
                <a:solidFill>
                  <a:srgbClr val="0072B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b="1">
                <a:solidFill>
                  <a:srgbClr val="FF8B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3.4σ</a:t>
            </a:r>
            <a:endParaRPr b="1">
              <a:solidFill>
                <a:srgbClr val="0072B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77" name="Google Shape;577;p44"/>
          <p:cNvSpPr txBox="1"/>
          <p:nvPr/>
        </p:nvSpPr>
        <p:spPr>
          <a:xfrm>
            <a:off x="6645775" y="5039333"/>
            <a:ext cx="14904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19E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3.9σ</a:t>
            </a:r>
            <a:r>
              <a:rPr lang="en-GB" b="1">
                <a:solidFill>
                  <a:srgbClr val="0072B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b="1">
                <a:solidFill>
                  <a:srgbClr val="019E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⇒</a:t>
            </a:r>
            <a:r>
              <a:rPr lang="en-GB" b="1">
                <a:solidFill>
                  <a:srgbClr val="FF8B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b="1">
                <a:solidFill>
                  <a:srgbClr val="0072B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b="1">
                <a:solidFill>
                  <a:srgbClr val="019E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3.8σ</a:t>
            </a:r>
            <a:endParaRPr b="1">
              <a:solidFill>
                <a:srgbClr val="0072B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78" name="Google Shape;578;p44"/>
          <p:cNvSpPr txBox="1"/>
          <p:nvPr/>
        </p:nvSpPr>
        <p:spPr>
          <a:xfrm>
            <a:off x="74175" y="1504300"/>
            <a:ext cx="1399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For DR1: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944374" cy="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97725" y="0"/>
            <a:ext cx="13625" cy="1138267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45"/>
          <p:cNvSpPr txBox="1"/>
          <p:nvPr/>
        </p:nvSpPr>
        <p:spPr>
          <a:xfrm>
            <a:off x="2140125" y="191833"/>
            <a:ext cx="65823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Full-shape DR1: Modified Gravity</a:t>
            </a:r>
            <a:endParaRPr sz="23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86" name="Google Shape;586;p45" title="Sigma0_mu0_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8125" y="1210367"/>
            <a:ext cx="4786848" cy="40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5" title="Sigma0_mu0_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8125" y="1210338"/>
            <a:ext cx="4786848" cy="409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5" title="Sigma0_mu0_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8125" y="1210367"/>
            <a:ext cx="4786848" cy="4092437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5"/>
          <p:cNvSpPr txBox="1"/>
          <p:nvPr/>
        </p:nvSpPr>
        <p:spPr>
          <a:xfrm>
            <a:off x="254450" y="1878067"/>
            <a:ext cx="36237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Combination of clustering and lensing: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90" name="Google Shape;590;p45" title="lagrida_latex_editor (23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450" y="3337033"/>
            <a:ext cx="1992325" cy="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5" title="lagrida_latex_editor (24)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4450" y="5108367"/>
            <a:ext cx="2158618" cy="6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5"/>
          <p:cNvSpPr/>
          <p:nvPr/>
        </p:nvSpPr>
        <p:spPr>
          <a:xfrm>
            <a:off x="2312775" y="3180667"/>
            <a:ext cx="131700" cy="10785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019E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45"/>
          <p:cNvSpPr txBox="1"/>
          <p:nvPr/>
        </p:nvSpPr>
        <p:spPr>
          <a:xfrm>
            <a:off x="2444290" y="3453233"/>
            <a:ext cx="1306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19E73"/>
                </a:solidFill>
                <a:latin typeface="Merriweather"/>
                <a:ea typeface="Merriweather"/>
                <a:cs typeface="Merriweather"/>
                <a:sym typeface="Merriweather"/>
              </a:rPr>
              <a:t>DESI +CMB</a:t>
            </a:r>
            <a:endParaRPr b="1">
              <a:solidFill>
                <a:srgbClr val="019E7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94" name="Google Shape;594;p45"/>
          <p:cNvSpPr/>
          <p:nvPr/>
        </p:nvSpPr>
        <p:spPr>
          <a:xfrm>
            <a:off x="2444300" y="4970767"/>
            <a:ext cx="131700" cy="10785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CB78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5"/>
          <p:cNvSpPr txBox="1"/>
          <p:nvPr/>
        </p:nvSpPr>
        <p:spPr>
          <a:xfrm>
            <a:off x="2581865" y="5117500"/>
            <a:ext cx="1658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CB78BC"/>
                </a:solidFill>
                <a:latin typeface="Merriweather"/>
                <a:ea typeface="Merriweather"/>
                <a:cs typeface="Merriweather"/>
                <a:sym typeface="Merriweather"/>
              </a:rPr>
              <a:t>DESI +CMB-nl+</a:t>
            </a:r>
            <a:endParaRPr b="1">
              <a:solidFill>
                <a:srgbClr val="CB78B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CB78BC"/>
                </a:solidFill>
                <a:latin typeface="Merriweather"/>
                <a:ea typeface="Merriweather"/>
                <a:cs typeface="Merriweather"/>
                <a:sym typeface="Merriweather"/>
              </a:rPr>
              <a:t>DESY3</a:t>
            </a:r>
            <a:endParaRPr b="1">
              <a:solidFill>
                <a:srgbClr val="CB78B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96" name="Google Shape;596;p45"/>
          <p:cNvSpPr txBox="1"/>
          <p:nvPr/>
        </p:nvSpPr>
        <p:spPr>
          <a:xfrm>
            <a:off x="4290300" y="6106767"/>
            <a:ext cx="5634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</a:rPr>
              <a:t>GR</a:t>
            </a:r>
            <a:endParaRPr sz="1800" b="1">
              <a:solidFill>
                <a:schemeClr val="dk1"/>
              </a:solidFill>
            </a:endParaRPr>
          </a:p>
        </p:txBody>
      </p:sp>
      <p:cxnSp>
        <p:nvCxnSpPr>
          <p:cNvPr id="597" name="Google Shape;597;p45"/>
          <p:cNvCxnSpPr/>
          <p:nvPr/>
        </p:nvCxnSpPr>
        <p:spPr>
          <a:xfrm flipH="1">
            <a:off x="4807375" y="4471033"/>
            <a:ext cx="1662900" cy="1793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598" name="Google Shape;598;p45"/>
          <p:cNvCxnSpPr/>
          <p:nvPr/>
        </p:nvCxnSpPr>
        <p:spPr>
          <a:xfrm>
            <a:off x="6461175" y="4265033"/>
            <a:ext cx="282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9" name="Google Shape;599;p45"/>
          <p:cNvCxnSpPr/>
          <p:nvPr/>
        </p:nvCxnSpPr>
        <p:spPr>
          <a:xfrm rot="10800000">
            <a:off x="6598725" y="4090933"/>
            <a:ext cx="6900" cy="348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0" name="Google Shape;600;p45"/>
          <p:cNvSpPr txBox="1"/>
          <p:nvPr/>
        </p:nvSpPr>
        <p:spPr>
          <a:xfrm>
            <a:off x="5827200" y="996867"/>
            <a:ext cx="33168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Area where we don’t trust our theory predictions</a:t>
            </a:r>
            <a:endParaRPr sz="1100">
              <a:solidFill>
                <a:schemeClr val="dk2"/>
              </a:solidFill>
            </a:endParaRPr>
          </a:p>
        </p:txBody>
      </p:sp>
      <p:cxnSp>
        <p:nvCxnSpPr>
          <p:cNvPr id="601" name="Google Shape;601;p45"/>
          <p:cNvCxnSpPr/>
          <p:nvPr/>
        </p:nvCxnSpPr>
        <p:spPr>
          <a:xfrm rot="10800000" flipH="1">
            <a:off x="7151825" y="1369033"/>
            <a:ext cx="154500" cy="7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3C19A-DEAB-A8E8-6EAB-D37EF3539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BC1CAD-245F-AAB4-97AC-4BC46145E5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31" t="14" r="4472" b="-14"/>
          <a:stretch>
            <a:fillRect/>
          </a:stretch>
        </p:blipFill>
        <p:spPr>
          <a:xfrm>
            <a:off x="-5396" y="-78184"/>
            <a:ext cx="9197398" cy="6937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F6DD12-8D81-8573-642E-67A7F3983291}"/>
              </a:ext>
            </a:extLst>
          </p:cNvPr>
          <p:cNvSpPr txBox="1"/>
          <p:nvPr/>
        </p:nvSpPr>
        <p:spPr>
          <a:xfrm>
            <a:off x="1095" y="5644999"/>
            <a:ext cx="919650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Garamond"/>
              </a:rPr>
              <a:t>DESI is a state-of-the-art instrument installed at the Mayall 4-meter telescope at Kitt Peak National Observatory.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75112-3019-FCAD-29BD-C026D82C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pic>
        <p:nvPicPr>
          <p:cNvPr id="2" name="Picture 1" descr="New DESI results strengthen hints that dark energy may evolve">
            <a:extLst>
              <a:ext uri="{FF2B5EF4-FFF2-40B4-BE49-F238E27FC236}">
                <a16:creationId xmlns:a16="http://schemas.microsoft.com/office/drawing/2014/main" id="{E98C78B1-EBF1-92AA-2CFC-EA5588BFC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293" y="209937"/>
            <a:ext cx="4256034" cy="285052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C4ADD9A-27FF-2D16-12FB-8BFF55B983BA}"/>
              </a:ext>
            </a:extLst>
          </p:cNvPr>
          <p:cNvCxnSpPr/>
          <p:nvPr/>
        </p:nvCxnSpPr>
        <p:spPr>
          <a:xfrm flipV="1">
            <a:off x="1612173" y="3072855"/>
            <a:ext cx="1920168" cy="113639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161ED8-1FC3-33FA-A7AC-8F906599D588}"/>
              </a:ext>
            </a:extLst>
          </p:cNvPr>
          <p:cNvCxnSpPr>
            <a:cxnSpLocks/>
          </p:cNvCxnSpPr>
          <p:nvPr/>
        </p:nvCxnSpPr>
        <p:spPr>
          <a:xfrm flipV="1">
            <a:off x="1661643" y="185275"/>
            <a:ext cx="1848825" cy="2658307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nstrument design">
            <a:extLst>
              <a:ext uri="{FF2B5EF4-FFF2-40B4-BE49-F238E27FC236}">
                <a16:creationId xmlns:a16="http://schemas.microsoft.com/office/drawing/2014/main" id="{A118AEC4-27EF-D0F1-95DD-005EA6932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933" y="3490093"/>
            <a:ext cx="3423533" cy="184662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267FB4-5ED1-B394-D97B-19C8DE86FD2B}"/>
              </a:ext>
            </a:extLst>
          </p:cNvPr>
          <p:cNvCxnSpPr/>
          <p:nvPr/>
        </p:nvCxnSpPr>
        <p:spPr>
          <a:xfrm flipH="1">
            <a:off x="6551013" y="813954"/>
            <a:ext cx="791896" cy="266991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9EBA00-03EC-8818-F5D9-9D041BBA5E1D}"/>
              </a:ext>
            </a:extLst>
          </p:cNvPr>
          <p:cNvSpPr txBox="1"/>
          <p:nvPr/>
        </p:nvSpPr>
        <p:spPr>
          <a:xfrm>
            <a:off x="3266027" y="3430093"/>
            <a:ext cx="22838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Garamond"/>
              </a:rPr>
              <a:t>Focal plane is populated with 5000 robotics fibers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A583C-25BF-A25B-8ECD-28A2165D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10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" y="-66768"/>
            <a:ext cx="9142605" cy="659237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 sz="3000">
                <a:latin typeface="Franklin Gothic"/>
                <a:ea typeface="+mj-lt"/>
                <a:cs typeface="+mj-lt"/>
              </a:rPr>
              <a:t>DESI Imaging </a:t>
            </a:r>
            <a:r>
              <a:rPr lang="fr-FR" sz="3000" err="1">
                <a:latin typeface="Franklin Gothic"/>
                <a:ea typeface="+mj-lt"/>
                <a:cs typeface="+mj-lt"/>
              </a:rPr>
              <a:t>systematics</a:t>
            </a:r>
            <a:r>
              <a:rPr lang="fr-FR" sz="3000">
                <a:latin typeface="Franklin Gothic"/>
                <a:ea typeface="+mj-lt"/>
                <a:cs typeface="+mj-lt"/>
              </a:rPr>
              <a:t>: QSO case</a:t>
            </a:r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207" y="5722088"/>
            <a:ext cx="2057400" cy="273844"/>
          </a:xfrm>
        </p:spPr>
        <p:txBody>
          <a:bodyPr/>
          <a:lstStyle/>
          <a:p>
            <a:fld id="{48F63A3B-78C7-47BE-AE5E-E10140E04643}" type="slidenum">
              <a:rPr lang="en-US" sz="1200" dirty="0">
                <a:solidFill>
                  <a:srgbClr val="757070"/>
                </a:solidFill>
                <a:latin typeface="Garamond"/>
              </a:rPr>
              <a:t>60</a:t>
            </a:fld>
            <a:endParaRPr lang="fr-FR" sz="1200">
              <a:solidFill>
                <a:srgbClr val="757070"/>
              </a:solidFill>
              <a:latin typeface="Garamond"/>
            </a:endParaRPr>
          </a:p>
        </p:txBody>
      </p:sp>
      <p:pic>
        <p:nvPicPr>
          <p:cNvPr id="6" name="Image 5" descr="Une image contenant texte, diagramme, capture d’écran&#10;&#10;Description générée automatiquement">
            <a:extLst>
              <a:ext uri="{FF2B5EF4-FFF2-40B4-BE49-F238E27FC236}">
                <a16:creationId xmlns:a16="http://schemas.microsoft.com/office/drawing/2014/main" id="{87CC62DA-00C5-7C8C-8CC2-87E8FD533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0" t="38340"/>
          <a:stretch/>
        </p:blipFill>
        <p:spPr>
          <a:xfrm>
            <a:off x="2482" y="1740675"/>
            <a:ext cx="3858332" cy="2340026"/>
          </a:xfrm>
          <a:prstGeom prst="rect">
            <a:avLst/>
          </a:prstGeom>
        </p:spPr>
      </p:pic>
      <p:pic>
        <p:nvPicPr>
          <p:cNvPr id="4" name="Image 3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9C6951A6-30EE-02A6-CEF5-F78A09E68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557" y="1960935"/>
            <a:ext cx="5289467" cy="37125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2DA888-300B-346F-DE36-73FCD66CB635}"/>
              </a:ext>
            </a:extLst>
          </p:cNvPr>
          <p:cNvSpPr txBox="1"/>
          <p:nvPr/>
        </p:nvSpPr>
        <p:spPr>
          <a:xfrm>
            <a:off x="4123197" y="1475691"/>
            <a:ext cx="4977958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>
                <a:latin typeface="Garamond"/>
                <a:cs typeface="Calibri"/>
              </a:rPr>
              <a:t>Trends in the </a:t>
            </a:r>
            <a:r>
              <a:rPr lang="fr-FR" sz="1500" b="1" err="1">
                <a:latin typeface="Garamond"/>
                <a:cs typeface="Calibri"/>
              </a:rPr>
              <a:t>number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density</a:t>
            </a:r>
            <a:r>
              <a:rPr lang="fr-FR" sz="1500" b="1">
                <a:latin typeface="Garamond"/>
                <a:cs typeface="Calibri"/>
              </a:rPr>
              <a:t> of QSO vs </a:t>
            </a:r>
            <a:r>
              <a:rPr lang="fr-FR" sz="1500" b="1" err="1">
                <a:latin typeface="Garamond"/>
                <a:cs typeface="Calibri"/>
              </a:rPr>
              <a:t>imaging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features</a:t>
            </a:r>
            <a:r>
              <a:rPr lang="fr-FR" sz="1500" b="1">
                <a:latin typeface="Garamond"/>
                <a:cs typeface="Calibri"/>
              </a:rPr>
              <a:t> (</a:t>
            </a:r>
            <a:r>
              <a:rPr lang="fr-FR" sz="1500" b="1" err="1">
                <a:latin typeface="Garamond"/>
                <a:cs typeface="Calibri"/>
              </a:rPr>
              <a:t>north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region</a:t>
            </a:r>
            <a:r>
              <a:rPr lang="fr-FR" sz="1500" b="1">
                <a:latin typeface="Garamond"/>
                <a:cs typeface="Calibri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61295A-C2DB-64BB-33C2-AF21824DA7B1}"/>
              </a:ext>
            </a:extLst>
          </p:cNvPr>
          <p:cNvSpPr txBox="1"/>
          <p:nvPr/>
        </p:nvSpPr>
        <p:spPr>
          <a:xfrm>
            <a:off x="109153" y="4079404"/>
            <a:ext cx="2981738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 err="1">
                <a:latin typeface="Garamond"/>
                <a:cs typeface="Calibri"/>
              </a:rPr>
              <a:t>Systematics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need</a:t>
            </a:r>
            <a:r>
              <a:rPr lang="fr-FR" sz="1500" b="1">
                <a:latin typeface="Garamond"/>
                <a:cs typeface="Calibri"/>
              </a:rPr>
              <a:t> to </a:t>
            </a:r>
            <a:r>
              <a:rPr lang="fr-FR" sz="1500" b="1" err="1">
                <a:latin typeface="Garamond"/>
                <a:cs typeface="Calibri"/>
              </a:rPr>
              <a:t>be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estimated</a:t>
            </a:r>
            <a:r>
              <a:rPr lang="fr-FR" sz="1500" b="1">
                <a:latin typeface="Garamond"/>
                <a:cs typeface="Calibri"/>
              </a:rPr>
              <a:t> for </a:t>
            </a:r>
            <a:r>
              <a:rPr lang="fr-FR" sz="1500" b="1" err="1">
                <a:latin typeface="Garamond"/>
                <a:cs typeface="Calibri"/>
              </a:rPr>
              <a:t>each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photometric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regions</a:t>
            </a:r>
            <a:endParaRPr lang="fr-FR" sz="1500" b="1">
              <a:latin typeface="Garamond"/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456E7C-17B4-9FF7-03F0-4513BBB92DEE}"/>
              </a:ext>
            </a:extLst>
          </p:cNvPr>
          <p:cNvSpPr txBox="1"/>
          <p:nvPr/>
        </p:nvSpPr>
        <p:spPr>
          <a:xfrm>
            <a:off x="7307473" y="5753895"/>
            <a:ext cx="1425500" cy="2308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i="1" err="1">
                <a:latin typeface="Book Antiqua"/>
              </a:rPr>
              <a:t>Chaussidon</a:t>
            </a:r>
            <a:r>
              <a:rPr lang="en-US" sz="1050" i="1">
                <a:latin typeface="Book Antiqua"/>
              </a:rPr>
              <a:t> et al. 2022</a:t>
            </a:r>
            <a:endParaRPr lang="fr-FR" sz="18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E83F44-82E2-C019-CF8B-7BE9D4837DA1}"/>
              </a:ext>
            </a:extLst>
          </p:cNvPr>
          <p:cNvSpPr txBox="1"/>
          <p:nvPr/>
        </p:nvSpPr>
        <p:spPr>
          <a:xfrm>
            <a:off x="200853" y="4605234"/>
            <a:ext cx="3063737" cy="14542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500">
                <a:latin typeface="Garamond"/>
                <a:ea typeface="Calibri"/>
                <a:cs typeface="Calibri"/>
              </a:rPr>
              <a:t>Trends are </a:t>
            </a:r>
            <a:r>
              <a:rPr lang="fr-FR" sz="1500" err="1">
                <a:latin typeface="Garamond"/>
                <a:ea typeface="Calibri"/>
                <a:cs typeface="Calibri"/>
              </a:rPr>
              <a:t>corrected</a:t>
            </a:r>
            <a:r>
              <a:rPr lang="fr-FR" sz="1500">
                <a:latin typeface="Garamond"/>
                <a:ea typeface="Calibri"/>
                <a:cs typeface="Calibri"/>
              </a:rPr>
              <a:t> </a:t>
            </a:r>
            <a:r>
              <a:rPr lang="fr-FR" sz="1500" err="1">
                <a:latin typeface="Garamond"/>
                <a:ea typeface="Calibri"/>
                <a:cs typeface="Calibri"/>
              </a:rPr>
              <a:t>using</a:t>
            </a:r>
            <a:r>
              <a:rPr lang="fr-FR" sz="1500">
                <a:latin typeface="Garamond"/>
                <a:ea typeface="Calibri"/>
                <a:cs typeface="Calibri"/>
              </a:rPr>
              <a:t> </a:t>
            </a:r>
            <a:r>
              <a:rPr lang="fr-FR" sz="1500" err="1">
                <a:latin typeface="Garamond"/>
                <a:ea typeface="Calibri"/>
                <a:cs typeface="Calibri"/>
              </a:rPr>
              <a:t>different</a:t>
            </a:r>
            <a:r>
              <a:rPr lang="fr-FR" sz="1500">
                <a:latin typeface="Garamond"/>
                <a:ea typeface="Calibri"/>
                <a:cs typeface="Calibri"/>
              </a:rPr>
              <a:t> </a:t>
            </a:r>
            <a:r>
              <a:rPr lang="fr-FR" sz="1500" err="1">
                <a:latin typeface="Garamond"/>
                <a:ea typeface="Calibri"/>
                <a:cs typeface="Calibri"/>
              </a:rPr>
              <a:t>regression</a:t>
            </a:r>
            <a:r>
              <a:rPr lang="fr-FR" sz="1500">
                <a:latin typeface="Garamond"/>
                <a:ea typeface="Calibri"/>
                <a:cs typeface="Calibri"/>
              </a:rPr>
              <a:t> techniques:</a:t>
            </a:r>
          </a:p>
          <a:p>
            <a:pPr marL="557213" lvl="1" indent="-214313">
              <a:buFont typeface="Calibri"/>
              <a:buChar char="-"/>
            </a:pPr>
            <a:r>
              <a:rPr lang="fr-FR" sz="1500" b="1" err="1">
                <a:latin typeface="Garamond"/>
                <a:ea typeface="Calibri"/>
                <a:cs typeface="Calibri"/>
              </a:rPr>
              <a:t>Linear</a:t>
            </a:r>
            <a:endParaRPr lang="fr-FR" sz="1500" b="1">
              <a:latin typeface="Garamond"/>
              <a:ea typeface="Calibri"/>
              <a:cs typeface="Calibri"/>
            </a:endParaRPr>
          </a:p>
          <a:p>
            <a:pPr marL="557213" lvl="1" indent="-214313">
              <a:buFont typeface="Calibri"/>
              <a:buChar char="-"/>
            </a:pPr>
            <a:r>
              <a:rPr lang="fr-FR" sz="1500" b="1">
                <a:solidFill>
                  <a:srgbClr val="FFC000"/>
                </a:solidFill>
                <a:latin typeface="Garamond"/>
                <a:ea typeface="Calibri"/>
                <a:cs typeface="Calibri"/>
              </a:rPr>
              <a:t>Neural network (NN)</a:t>
            </a:r>
          </a:p>
          <a:p>
            <a:pPr marL="557213" lvl="1" indent="-214313">
              <a:buFont typeface="Calibri"/>
              <a:buChar char="-"/>
            </a:pPr>
            <a:r>
              <a:rPr lang="fr-FR" sz="1500" b="1" err="1">
                <a:solidFill>
                  <a:schemeClr val="accent6"/>
                </a:solidFill>
                <a:latin typeface="Garamond"/>
                <a:ea typeface="Calibri"/>
                <a:cs typeface="Calibri"/>
              </a:rPr>
              <a:t>Random</a:t>
            </a:r>
            <a:r>
              <a:rPr lang="fr-FR" sz="1500" b="1">
                <a:solidFill>
                  <a:schemeClr val="accent6"/>
                </a:solidFill>
                <a:latin typeface="Garamond"/>
                <a:ea typeface="Calibri"/>
                <a:cs typeface="Calibri"/>
              </a:rPr>
              <a:t> forets</a:t>
            </a:r>
          </a:p>
          <a:p>
            <a:pPr lvl="1"/>
            <a:endParaRPr lang="fr-FR" sz="1500">
              <a:latin typeface="Garamond"/>
              <a:ea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E38355-F1DB-2A91-A53D-E41ED3DFF847}"/>
              </a:ext>
            </a:extLst>
          </p:cNvPr>
          <p:cNvSpPr txBox="1"/>
          <p:nvPr/>
        </p:nvSpPr>
        <p:spPr>
          <a:xfrm rot="16200000">
            <a:off x="2280439" y="3176806"/>
            <a:ext cx="2981738" cy="30008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>
                <a:latin typeface="Garamond"/>
                <a:cs typeface="Calibri"/>
              </a:rPr>
              <a:t>Relation QSO </a:t>
            </a:r>
            <a:r>
              <a:rPr lang="fr-FR" sz="1500" b="1" err="1">
                <a:latin typeface="Garamond"/>
                <a:cs typeface="Calibri"/>
              </a:rPr>
              <a:t>target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density</a:t>
            </a:r>
            <a:r>
              <a:rPr lang="fr-FR" sz="1500" b="1">
                <a:latin typeface="Garamond"/>
                <a:cs typeface="Calibri"/>
              </a:rPr>
              <a:t> -1</a:t>
            </a:r>
            <a:endParaRPr lang="fr-FR" sz="135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D2CBAE-56DE-DFFF-E8B3-9C2E3E34904D}"/>
              </a:ext>
            </a:extLst>
          </p:cNvPr>
          <p:cNvSpPr txBox="1"/>
          <p:nvPr/>
        </p:nvSpPr>
        <p:spPr>
          <a:xfrm>
            <a:off x="2613" y="1511915"/>
            <a:ext cx="3089562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 b="1">
                <a:latin typeface="Garamond"/>
                <a:cs typeface="Calibri"/>
              </a:rPr>
              <a:t>TS use </a:t>
            </a:r>
            <a:r>
              <a:rPr lang="fr-FR" sz="1800" b="1" err="1">
                <a:latin typeface="Garamond"/>
                <a:cs typeface="Calibri"/>
              </a:rPr>
              <a:t>Legacy</a:t>
            </a:r>
            <a:r>
              <a:rPr lang="fr-FR" sz="1800" b="1">
                <a:latin typeface="Garamond"/>
                <a:cs typeface="Calibri"/>
              </a:rPr>
              <a:t> </a:t>
            </a:r>
            <a:r>
              <a:rPr lang="fr-FR" sz="1800" b="1" err="1">
                <a:latin typeface="Garamond"/>
                <a:cs typeface="Calibri"/>
              </a:rPr>
              <a:t>survey</a:t>
            </a:r>
            <a:r>
              <a:rPr lang="fr-FR" sz="1800" b="1">
                <a:latin typeface="Garamond"/>
                <a:cs typeface="Calibri"/>
              </a:rPr>
              <a:t> DR9:</a:t>
            </a:r>
            <a:endParaRPr lang="fr-FR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0938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207" y="5722088"/>
            <a:ext cx="2057400" cy="273844"/>
          </a:xfrm>
        </p:spPr>
        <p:txBody>
          <a:bodyPr/>
          <a:lstStyle/>
          <a:p>
            <a:fld id="{48F63A3B-78C7-47BE-AE5E-E10140E04643}" type="slidenum">
              <a:rPr lang="en-US" sz="1200" dirty="0">
                <a:solidFill>
                  <a:srgbClr val="757070"/>
                </a:solidFill>
                <a:latin typeface="Garamond"/>
              </a:rPr>
              <a:t>61</a:t>
            </a:fld>
            <a:endParaRPr lang="fr-FR" sz="12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5620FF2-B8FA-71C1-2F13-785BFF46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007" y="3570"/>
            <a:ext cx="9142605" cy="659237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 sz="3000" err="1">
                <a:latin typeface="Franklin Gothic"/>
                <a:ea typeface="+mj-lt"/>
                <a:cs typeface="+mj-lt"/>
              </a:rPr>
              <a:t>Spectroscopic</a:t>
            </a:r>
            <a:r>
              <a:rPr lang="fr-FR" sz="3000">
                <a:latin typeface="Franklin Gothic"/>
                <a:ea typeface="+mj-lt"/>
                <a:cs typeface="+mj-lt"/>
              </a:rPr>
              <a:t> </a:t>
            </a:r>
            <a:r>
              <a:rPr lang="fr-FR" sz="3000" err="1">
                <a:latin typeface="Franklin Gothic"/>
                <a:ea typeface="+mj-lt"/>
                <a:cs typeface="+mj-lt"/>
              </a:rPr>
              <a:t>systematics</a:t>
            </a:r>
            <a:r>
              <a:rPr lang="fr-FR" sz="3000">
                <a:latin typeface="Franklin Gothic"/>
                <a:ea typeface="+mj-lt"/>
                <a:cs typeface="+mj-lt"/>
              </a:rPr>
              <a:t>: ELG case</a:t>
            </a:r>
            <a:endParaRPr lang="fr-FR" err="1"/>
          </a:p>
        </p:txBody>
      </p:sp>
      <p:pic>
        <p:nvPicPr>
          <p:cNvPr id="3" name="Image 2" descr="Une image contenant texte, diagramme, capture d’écran, Tracé&#10;&#10;Description générée automatiquement">
            <a:extLst>
              <a:ext uri="{FF2B5EF4-FFF2-40B4-BE49-F238E27FC236}">
                <a16:creationId xmlns:a16="http://schemas.microsoft.com/office/drawing/2014/main" id="{6BDA7C81-2A02-37E5-5172-608B17FE6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" y="2042913"/>
            <a:ext cx="2805172" cy="2408506"/>
          </a:xfrm>
          <a:prstGeom prst="rect">
            <a:avLst/>
          </a:prstGeom>
        </p:spPr>
      </p:pic>
      <p:pic>
        <p:nvPicPr>
          <p:cNvPr id="16" name="Image 15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id="{53B118CD-2914-58AA-6107-1DF9AAED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157" y="2123682"/>
            <a:ext cx="2345838" cy="22785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3E4C13-71BD-EEEC-F9BB-712C1E652107}"/>
              </a:ext>
            </a:extLst>
          </p:cNvPr>
          <p:cNvSpPr txBox="1"/>
          <p:nvPr/>
        </p:nvSpPr>
        <p:spPr>
          <a:xfrm>
            <a:off x="528274" y="1513756"/>
            <a:ext cx="3890648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>
                <a:latin typeface="Garamond"/>
                <a:cs typeface="Calibri"/>
              </a:rPr>
              <a:t>Trends in the </a:t>
            </a:r>
            <a:r>
              <a:rPr lang="fr-FR" sz="1500" b="1" err="1">
                <a:latin typeface="Garamond"/>
                <a:cs typeface="Calibri"/>
              </a:rPr>
              <a:t>spectroscopic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sucess</a:t>
            </a:r>
            <a:r>
              <a:rPr lang="fr-FR" sz="1500" b="1">
                <a:latin typeface="Garamond"/>
                <a:cs typeface="Calibri"/>
              </a:rPr>
              <a:t> rate vs </a:t>
            </a:r>
            <a:r>
              <a:rPr lang="fr-FR" sz="1500" b="1" err="1">
                <a:latin typeface="Garamond"/>
                <a:cs typeface="Calibri"/>
              </a:rPr>
              <a:t>spectroscopic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features</a:t>
            </a:r>
            <a:r>
              <a:rPr lang="fr-FR" sz="1500" b="1">
                <a:latin typeface="Garamond"/>
                <a:cs typeface="Calibri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BCF4C3-A7DF-A1AF-5FB7-D880EE828054}"/>
              </a:ext>
            </a:extLst>
          </p:cNvPr>
          <p:cNvSpPr txBox="1"/>
          <p:nvPr/>
        </p:nvSpPr>
        <p:spPr>
          <a:xfrm>
            <a:off x="380056" y="4449484"/>
            <a:ext cx="16588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 err="1">
                <a:latin typeface="Garamond"/>
                <a:cs typeface="Calibri"/>
              </a:rPr>
              <a:t>Across</a:t>
            </a:r>
            <a:r>
              <a:rPr lang="fr-FR" sz="1350">
                <a:latin typeface="Garamond"/>
                <a:cs typeface="Calibri"/>
              </a:rPr>
              <a:t> the focal plane</a:t>
            </a:r>
            <a:endParaRPr lang="fr-FR" sz="1350">
              <a:latin typeface="Garamond"/>
              <a:ea typeface="Calibri"/>
              <a:cs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EC290B-D391-EE6F-1137-9F7B24D3666A}"/>
              </a:ext>
            </a:extLst>
          </p:cNvPr>
          <p:cNvSpPr txBox="1"/>
          <p:nvPr/>
        </p:nvSpPr>
        <p:spPr>
          <a:xfrm>
            <a:off x="3544293" y="4446292"/>
            <a:ext cx="16588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>
                <a:latin typeface="Garamond"/>
                <a:cs typeface="Calibri"/>
              </a:rPr>
              <a:t>Vs the SNR</a:t>
            </a:r>
          </a:p>
        </p:txBody>
      </p:sp>
      <p:pic>
        <p:nvPicPr>
          <p:cNvPr id="2" name="Image 1" descr="Une image contenant ligne,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A372FA6D-1D08-3ECE-6580-A90E1A3C5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639" y="2113612"/>
            <a:ext cx="2341168" cy="23554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7644D62-9522-8B0F-4138-64C5C25173CE}"/>
              </a:ext>
            </a:extLst>
          </p:cNvPr>
          <p:cNvSpPr txBox="1"/>
          <p:nvPr/>
        </p:nvSpPr>
        <p:spPr>
          <a:xfrm>
            <a:off x="5992455" y="1505557"/>
            <a:ext cx="2837476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Garamond"/>
              </a:rPr>
              <a:t>Redshift </a:t>
            </a:r>
            <a:r>
              <a:rPr lang="en-US" sz="1500" b="1" err="1">
                <a:latin typeface="Garamond"/>
              </a:rPr>
              <a:t>catastrophics</a:t>
            </a:r>
            <a:r>
              <a:rPr lang="en-US" sz="1500" b="1">
                <a:latin typeface="Garamond"/>
              </a:rPr>
              <a:t> failure </a:t>
            </a:r>
            <a:r>
              <a:rPr lang="en-US" sz="1500">
                <a:latin typeface="Garamond"/>
              </a:rPr>
              <a:t>with sky-residual lines confusion</a:t>
            </a:r>
            <a:endParaRPr lang="fr-FR" sz="1800">
              <a:ea typeface="Calibri"/>
              <a:cs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C55318-5736-313E-5757-76FBEF1D4258}"/>
              </a:ext>
            </a:extLst>
          </p:cNvPr>
          <p:cNvSpPr txBox="1"/>
          <p:nvPr/>
        </p:nvSpPr>
        <p:spPr>
          <a:xfrm>
            <a:off x="305173" y="4718420"/>
            <a:ext cx="19383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>
                <a:latin typeface="Garamond"/>
                <a:cs typeface="Calibri"/>
              </a:rPr>
              <a:t>+ lots of </a:t>
            </a:r>
            <a:r>
              <a:rPr lang="fr-FR" sz="1350" err="1">
                <a:latin typeface="Garamond"/>
                <a:cs typeface="Calibri"/>
              </a:rPr>
              <a:t>other</a:t>
            </a:r>
            <a:r>
              <a:rPr lang="fr-FR" sz="1350">
                <a:latin typeface="Garamond"/>
                <a:cs typeface="Calibri"/>
              </a:rPr>
              <a:t> </a:t>
            </a:r>
            <a:r>
              <a:rPr lang="fr-FR" sz="1350" err="1">
                <a:latin typeface="Garamond"/>
                <a:cs typeface="Calibri"/>
              </a:rPr>
              <a:t>features</a:t>
            </a:r>
            <a:r>
              <a:rPr lang="fr-FR" sz="1350">
                <a:latin typeface="Garamond"/>
                <a:cs typeface="Calibri"/>
              </a:rPr>
              <a:t>...</a:t>
            </a:r>
            <a:endParaRPr lang="fr-FR" sz="135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897A59-4355-5833-67D7-34D173232DBD}"/>
              </a:ext>
            </a:extLst>
          </p:cNvPr>
          <p:cNvSpPr txBox="1"/>
          <p:nvPr/>
        </p:nvSpPr>
        <p:spPr>
          <a:xfrm>
            <a:off x="1039930" y="5376905"/>
            <a:ext cx="6810719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 b="1">
                <a:latin typeface="Garamond"/>
                <a:cs typeface="Calibri"/>
              </a:rPr>
              <a:t>Trends </a:t>
            </a:r>
            <a:r>
              <a:rPr lang="fr-FR" sz="1350" b="1" err="1">
                <a:latin typeface="Garamond"/>
                <a:cs typeface="Calibri"/>
              </a:rPr>
              <a:t>with</a:t>
            </a:r>
            <a:r>
              <a:rPr lang="fr-FR" sz="1350" b="1">
                <a:latin typeface="Garamond"/>
                <a:cs typeface="Calibri"/>
              </a:rPr>
              <a:t> </a:t>
            </a:r>
            <a:r>
              <a:rPr lang="fr-FR" sz="1350" b="1" err="1">
                <a:latin typeface="Garamond"/>
                <a:cs typeface="Calibri"/>
              </a:rPr>
              <a:t>spectroscopy</a:t>
            </a:r>
            <a:r>
              <a:rPr lang="fr-FR" sz="1350" b="1">
                <a:latin typeface="Garamond"/>
                <a:cs typeface="Calibri"/>
              </a:rPr>
              <a:t> are minors and have &lt; 0.2</a:t>
            </a:r>
            <a:r>
              <a:rPr lang="fr-FR" sz="1350" b="1">
                <a:latin typeface="Garamond"/>
                <a:ea typeface="+mn-lt"/>
                <a:cs typeface="+mn-lt"/>
              </a:rPr>
              <a:t>σ</a:t>
            </a:r>
            <a:r>
              <a:rPr lang="fr-FR" sz="1350" b="1">
                <a:latin typeface="Garamond"/>
                <a:cs typeface="Calibri"/>
              </a:rPr>
              <a:t> impact on clustering </a:t>
            </a:r>
            <a:r>
              <a:rPr lang="fr-FR" sz="1350" b="1" err="1">
                <a:latin typeface="Garamond"/>
                <a:cs typeface="Calibri"/>
              </a:rPr>
              <a:t>measurements</a:t>
            </a:r>
            <a:r>
              <a:rPr lang="fr-FR" sz="1350" b="1">
                <a:latin typeface="Garamond"/>
                <a:cs typeface="Calibri"/>
              </a:rPr>
              <a:t> </a:t>
            </a:r>
          </a:p>
        </p:txBody>
      </p:sp>
      <p:sp>
        <p:nvSpPr>
          <p:cNvPr id="14" name="Signe Plus 13">
            <a:extLst>
              <a:ext uri="{FF2B5EF4-FFF2-40B4-BE49-F238E27FC236}">
                <a16:creationId xmlns:a16="http://schemas.microsoft.com/office/drawing/2014/main" id="{228B3441-6DE2-A479-3742-7ABC041AF9D1}"/>
              </a:ext>
            </a:extLst>
          </p:cNvPr>
          <p:cNvSpPr/>
          <p:nvPr/>
        </p:nvSpPr>
        <p:spPr>
          <a:xfrm>
            <a:off x="5077039" y="1568266"/>
            <a:ext cx="471383" cy="40463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FFF98C7-773F-6958-F774-E7168C4BDC5B}"/>
              </a:ext>
            </a:extLst>
          </p:cNvPr>
          <p:cNvSpPr txBox="1"/>
          <p:nvPr/>
        </p:nvSpPr>
        <p:spPr>
          <a:xfrm rot="16200000">
            <a:off x="5787584" y="2969713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Garamond"/>
              </a:rPr>
              <a:t>z estimated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D99830-3D9D-5AD6-5D5A-5CFEF895EADE}"/>
              </a:ext>
            </a:extLst>
          </p:cNvPr>
          <p:cNvSpPr txBox="1"/>
          <p:nvPr/>
        </p:nvSpPr>
        <p:spPr>
          <a:xfrm>
            <a:off x="7080760" y="4379692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Garamond"/>
              </a:rPr>
              <a:t>z true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1D8B4F2-1747-F1CF-8215-3FF82DDDD077}"/>
              </a:ext>
            </a:extLst>
          </p:cNvPr>
          <p:cNvSpPr txBox="1"/>
          <p:nvPr/>
        </p:nvSpPr>
        <p:spPr>
          <a:xfrm>
            <a:off x="232093" y="4955579"/>
            <a:ext cx="525473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>
                <a:latin typeface="Garamond"/>
                <a:cs typeface="Calibri"/>
              </a:rPr>
              <a:t>=&gt; </a:t>
            </a:r>
            <a:r>
              <a:rPr lang="fr-FR" sz="1350" err="1">
                <a:latin typeface="Garamond"/>
                <a:cs typeface="Calibri"/>
              </a:rPr>
              <a:t>We</a:t>
            </a:r>
            <a:r>
              <a:rPr lang="fr-FR" sz="1350">
                <a:latin typeface="Garamond"/>
                <a:cs typeface="Calibri"/>
              </a:rPr>
              <a:t> </a:t>
            </a:r>
            <a:r>
              <a:rPr lang="fr-FR" sz="1350" err="1">
                <a:latin typeface="Garamond"/>
                <a:cs typeface="Calibri"/>
              </a:rPr>
              <a:t>observed</a:t>
            </a:r>
            <a:r>
              <a:rPr lang="fr-FR" sz="1350">
                <a:latin typeface="Garamond"/>
                <a:cs typeface="Calibri"/>
              </a:rPr>
              <a:t> </a:t>
            </a:r>
            <a:r>
              <a:rPr lang="fr-FR" sz="1350" err="1">
                <a:latin typeface="Garamond"/>
                <a:cs typeface="Calibri"/>
              </a:rPr>
              <a:t>only</a:t>
            </a:r>
            <a:r>
              <a:rPr lang="fr-FR" sz="1350">
                <a:latin typeface="Garamond"/>
                <a:cs typeface="Calibri"/>
              </a:rPr>
              <a:t> </a:t>
            </a:r>
            <a:r>
              <a:rPr lang="fr-FR" sz="1350" b="1" err="1">
                <a:latin typeface="Garamond"/>
                <a:cs typeface="Calibri"/>
              </a:rPr>
              <a:t>small</a:t>
            </a:r>
            <a:r>
              <a:rPr lang="fr-FR" sz="1350" b="1">
                <a:latin typeface="Garamond"/>
                <a:cs typeface="Calibri"/>
              </a:rPr>
              <a:t> trends </a:t>
            </a:r>
            <a:r>
              <a:rPr lang="fr-FR" sz="1350" b="1" err="1">
                <a:latin typeface="Garamond"/>
                <a:cs typeface="Calibri"/>
              </a:rPr>
              <a:t>according</a:t>
            </a:r>
            <a:r>
              <a:rPr lang="fr-FR" sz="1350" b="1">
                <a:latin typeface="Garamond"/>
                <a:cs typeface="Calibri"/>
              </a:rPr>
              <a:t> to </a:t>
            </a:r>
            <a:r>
              <a:rPr lang="fr-FR" sz="1350" b="1" err="1">
                <a:latin typeface="Garamond"/>
                <a:cs typeface="Calibri"/>
              </a:rPr>
              <a:t>spectroscopic</a:t>
            </a:r>
            <a:r>
              <a:rPr lang="fr-FR" sz="1350" b="1">
                <a:latin typeface="Garamond"/>
                <a:cs typeface="Calibri"/>
              </a:rPr>
              <a:t> </a:t>
            </a:r>
            <a:r>
              <a:rPr lang="fr-FR" sz="1350" b="1" err="1">
                <a:latin typeface="Garamond"/>
                <a:cs typeface="Calibri"/>
              </a:rPr>
              <a:t>features</a:t>
            </a:r>
            <a:endParaRPr lang="fr-FR" sz="1350" b="1">
              <a:ea typeface="Calibri"/>
              <a:cs typeface="Calibri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854500F-CCCE-8317-0DFB-63765A10F04C}"/>
              </a:ext>
            </a:extLst>
          </p:cNvPr>
          <p:cNvSpPr txBox="1"/>
          <p:nvPr/>
        </p:nvSpPr>
        <p:spPr>
          <a:xfrm>
            <a:off x="5616614" y="2114913"/>
            <a:ext cx="1185550" cy="48474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>
                <a:latin typeface="Garamond"/>
              </a:rPr>
              <a:t>[OII] line confusion</a:t>
            </a:r>
            <a:endParaRPr lang="fr-FR" sz="1350">
              <a:latin typeface="Garamond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AD9B12A-3EB9-A713-9162-F9C5DC150823}"/>
              </a:ext>
            </a:extLst>
          </p:cNvPr>
          <p:cNvCxnSpPr/>
          <p:nvPr/>
        </p:nvCxnSpPr>
        <p:spPr>
          <a:xfrm>
            <a:off x="6544301" y="2385283"/>
            <a:ext cx="368764" cy="4063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52288B5-4AEE-6D32-25CA-A573F1D21E9B}"/>
              </a:ext>
            </a:extLst>
          </p:cNvPr>
          <p:cNvSpPr txBox="1"/>
          <p:nvPr/>
        </p:nvSpPr>
        <p:spPr>
          <a:xfrm>
            <a:off x="7411350" y="4733545"/>
            <a:ext cx="1693431" cy="4457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</a:rPr>
              <a:t>Yu et al. 2024</a:t>
            </a:r>
          </a:p>
          <a:p>
            <a:r>
              <a:rPr lang="en-US" sz="1200" i="1">
                <a:latin typeface="Book Antiqua"/>
              </a:rPr>
              <a:t>Krolewski et al. 2024</a:t>
            </a:r>
            <a:endParaRPr lang="en-US" sz="135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1135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5C8E271C-B29C-3D80-EDD3-8D1F23EE0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9" y="1560545"/>
            <a:ext cx="3657476" cy="1830192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207" y="5722088"/>
            <a:ext cx="2057400" cy="273844"/>
          </a:xfrm>
        </p:spPr>
        <p:txBody>
          <a:bodyPr/>
          <a:lstStyle/>
          <a:p>
            <a:fld id="{48F63A3B-78C7-47BE-AE5E-E10140E04643}" type="slidenum">
              <a:rPr lang="en-US" sz="1200" dirty="0">
                <a:solidFill>
                  <a:srgbClr val="757070"/>
                </a:solidFill>
                <a:latin typeface="Garamond"/>
              </a:rPr>
              <a:t>62</a:t>
            </a:fld>
            <a:endParaRPr lang="fr-FR" sz="1200">
              <a:solidFill>
                <a:srgbClr val="757070"/>
              </a:solidFill>
              <a:latin typeface="Garamond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B267698-7EA7-BF31-A62A-418C0BDE41CD}"/>
              </a:ext>
            </a:extLst>
          </p:cNvPr>
          <p:cNvCxnSpPr>
            <a:cxnSpLocks/>
          </p:cNvCxnSpPr>
          <p:nvPr/>
        </p:nvCxnSpPr>
        <p:spPr>
          <a:xfrm flipH="1">
            <a:off x="4152946" y="1827973"/>
            <a:ext cx="398068" cy="36246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E5129E92-7324-CA7B-F61F-EAA8B9C1AE64}"/>
              </a:ext>
            </a:extLst>
          </p:cNvPr>
          <p:cNvSpPr txBox="1"/>
          <p:nvPr/>
        </p:nvSpPr>
        <p:spPr>
          <a:xfrm>
            <a:off x="4535416" y="1508270"/>
            <a:ext cx="1261548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err="1">
                <a:latin typeface="Garamond"/>
                <a:cs typeface="Arial"/>
              </a:rPr>
              <a:t>Fiber</a:t>
            </a:r>
            <a:r>
              <a:rPr lang="fr-FR" sz="1800">
                <a:latin typeface="Garamond"/>
                <a:cs typeface="Arial"/>
              </a:rPr>
              <a:t> </a:t>
            </a:r>
            <a:r>
              <a:rPr lang="fr-FR" sz="1800" err="1">
                <a:latin typeface="Garamond"/>
                <a:cs typeface="Arial"/>
              </a:rPr>
              <a:t>patrol</a:t>
            </a:r>
            <a:r>
              <a:rPr lang="fr-FR" sz="1800">
                <a:latin typeface="Garamond"/>
                <a:cs typeface="Arial"/>
              </a:rPr>
              <a:t> radius</a:t>
            </a:r>
            <a:endParaRPr lang="fr-FR" sz="1800">
              <a:ea typeface="Calibri"/>
              <a:cs typeface="Calibri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9F2AF2-BAE0-6AD9-4AC1-86DD61E28479}"/>
              </a:ext>
            </a:extLst>
          </p:cNvPr>
          <p:cNvSpPr/>
          <p:nvPr/>
        </p:nvSpPr>
        <p:spPr>
          <a:xfrm>
            <a:off x="2319260" y="2195552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5620FF2-B8FA-71C1-2F13-785BFF46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" y="3570"/>
            <a:ext cx="9142605" cy="659237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 sz="3000" err="1">
                <a:latin typeface="Franklin Gothic"/>
                <a:ea typeface="+mj-lt"/>
                <a:cs typeface="+mj-lt"/>
              </a:rPr>
              <a:t>Fiber</a:t>
            </a:r>
            <a:r>
              <a:rPr lang="fr-FR" sz="3000">
                <a:latin typeface="Franklin Gothic"/>
                <a:ea typeface="+mj-lt"/>
                <a:cs typeface="+mj-lt"/>
              </a:rPr>
              <a:t> </a:t>
            </a:r>
            <a:r>
              <a:rPr lang="fr-FR" sz="3000" err="1">
                <a:latin typeface="Franklin Gothic"/>
                <a:ea typeface="+mj-lt"/>
                <a:cs typeface="+mj-lt"/>
              </a:rPr>
              <a:t>assignment</a:t>
            </a:r>
            <a:r>
              <a:rPr lang="fr-FR" sz="3000">
                <a:latin typeface="Franklin Gothic"/>
                <a:ea typeface="+mj-lt"/>
                <a:cs typeface="+mj-lt"/>
              </a:rPr>
              <a:t> (FA)</a:t>
            </a:r>
            <a:endParaRPr lang="fr-FR" sz="3000" err="1">
              <a:latin typeface="Franklin Gothic"/>
              <a:cs typeface="Calibri Light"/>
            </a:endParaRPr>
          </a:p>
        </p:txBody>
      </p:sp>
      <p:pic>
        <p:nvPicPr>
          <p:cNvPr id="2" name="Image 1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0887742A-CE8E-DE04-25D7-4B821D421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179" y="1484318"/>
            <a:ext cx="3291185" cy="2573900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7EC621E-CECD-8400-A954-9EA5CA1F6734}"/>
              </a:ext>
            </a:extLst>
          </p:cNvPr>
          <p:cNvCxnSpPr>
            <a:cxnSpLocks/>
          </p:cNvCxnSpPr>
          <p:nvPr/>
        </p:nvCxnSpPr>
        <p:spPr>
          <a:xfrm>
            <a:off x="5774951" y="1726432"/>
            <a:ext cx="1655130" cy="3403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4DC27B8A-CDD3-7892-11CF-331CBC5DB50B}"/>
              </a:ext>
            </a:extLst>
          </p:cNvPr>
          <p:cNvSpPr/>
          <p:nvPr/>
        </p:nvSpPr>
        <p:spPr>
          <a:xfrm>
            <a:off x="3201829" y="2021932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5AA315-1F7E-8D7B-ACAD-1C2983AAFFB0}"/>
              </a:ext>
            </a:extLst>
          </p:cNvPr>
          <p:cNvSpPr txBox="1"/>
          <p:nvPr/>
        </p:nvSpPr>
        <p:spPr>
          <a:xfrm>
            <a:off x="5669408" y="3986009"/>
            <a:ext cx="387471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err="1">
                <a:latin typeface="Garamond"/>
                <a:cs typeface="Arial"/>
              </a:rPr>
              <a:t>Missing</a:t>
            </a:r>
            <a:r>
              <a:rPr lang="fr-FR" sz="1800">
                <a:latin typeface="Garamond"/>
                <a:cs typeface="Arial"/>
              </a:rPr>
              <a:t> pairs at </a:t>
            </a:r>
            <a:r>
              <a:rPr lang="fr-FR" sz="1800" err="1">
                <a:latin typeface="Garamond"/>
                <a:cs typeface="Arial"/>
              </a:rPr>
              <a:t>small</a:t>
            </a:r>
            <a:r>
              <a:rPr lang="fr-FR" sz="1800">
                <a:latin typeface="Garamond"/>
                <a:cs typeface="Arial"/>
              </a:rPr>
              <a:t> </a:t>
            </a:r>
            <a:r>
              <a:rPr lang="fr-FR" sz="1800" err="1">
                <a:latin typeface="Garamond"/>
                <a:cs typeface="Arial"/>
              </a:rPr>
              <a:t>separations</a:t>
            </a:r>
            <a:r>
              <a:rPr lang="fr-FR" sz="1800">
                <a:latin typeface="Garamond"/>
                <a:cs typeface="Arial"/>
              </a:rPr>
              <a:t>!</a:t>
            </a:r>
            <a:endParaRPr lang="fr-FR" sz="1500" err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A0E6A4-B318-4A06-79E3-8FB314507FDC}"/>
              </a:ext>
            </a:extLst>
          </p:cNvPr>
          <p:cNvSpPr txBox="1"/>
          <p:nvPr/>
        </p:nvSpPr>
        <p:spPr>
          <a:xfrm>
            <a:off x="7119510" y="5662107"/>
            <a:ext cx="15425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i="1">
                <a:latin typeface="Book Antiqua"/>
              </a:rPr>
              <a:t>Pinon et al. in 2024</a:t>
            </a:r>
            <a:endParaRPr lang="fr-FR" sz="2400">
              <a:ea typeface="Calibri"/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FB1A6A1-71E5-9B44-B3D1-B56478D3E0C2}"/>
              </a:ext>
            </a:extLst>
          </p:cNvPr>
          <p:cNvSpPr txBox="1"/>
          <p:nvPr/>
        </p:nvSpPr>
        <p:spPr>
          <a:xfrm>
            <a:off x="1264933" y="3514776"/>
            <a:ext cx="2721584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>
                <a:latin typeface="Garamond"/>
                <a:cs typeface="Arial"/>
              </a:rPr>
              <a:t>Tests on ELG Y1 DESI </a:t>
            </a:r>
            <a:r>
              <a:rPr lang="fr-FR" sz="1500" b="1" err="1">
                <a:latin typeface="Garamond"/>
                <a:cs typeface="Arial"/>
              </a:rPr>
              <a:t>mocks</a:t>
            </a:r>
            <a:endParaRPr lang="fr-FR" sz="1350" b="1" err="1">
              <a:cs typeface="Calibri"/>
            </a:endParaRPr>
          </a:p>
        </p:txBody>
      </p:sp>
      <p:pic>
        <p:nvPicPr>
          <p:cNvPr id="4" name="Image 3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EE05901A-A01A-EDF2-782F-B35AF5CC3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60" y="3763690"/>
            <a:ext cx="4313366" cy="2117607"/>
          </a:xfrm>
          <a:prstGeom prst="rect">
            <a:avLst/>
          </a:prstGeom>
        </p:spPr>
      </p:pic>
      <p:sp>
        <p:nvSpPr>
          <p:cNvPr id="5" name="ZoneTexte 15">
            <a:extLst>
              <a:ext uri="{FF2B5EF4-FFF2-40B4-BE49-F238E27FC236}">
                <a16:creationId xmlns:a16="http://schemas.microsoft.com/office/drawing/2014/main" id="{8C96EE25-5664-7B6D-7AFD-6B9850472A43}"/>
              </a:ext>
            </a:extLst>
          </p:cNvPr>
          <p:cNvSpPr txBox="1"/>
          <p:nvPr/>
        </p:nvSpPr>
        <p:spPr>
          <a:xfrm>
            <a:off x="5397956" y="4528489"/>
            <a:ext cx="3435732" cy="9002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>
                <a:latin typeface="Garamond"/>
                <a:cs typeface="Arial"/>
              </a:rPr>
              <a:t>Cut pair </a:t>
            </a:r>
            <a:r>
              <a:rPr lang="fr-FR" sz="1800" b="1" err="1">
                <a:latin typeface="Garamond"/>
                <a:cs typeface="Arial"/>
              </a:rPr>
              <a:t>separation</a:t>
            </a:r>
            <a:r>
              <a:rPr lang="fr-FR" sz="1800" b="1">
                <a:latin typeface="Garamond"/>
                <a:cs typeface="Arial"/>
              </a:rPr>
              <a:t> &lt; 0.05 </a:t>
            </a:r>
            <a:r>
              <a:rPr lang="fr-FR" sz="1800" b="1" err="1">
                <a:latin typeface="Garamond"/>
                <a:cs typeface="Arial"/>
              </a:rPr>
              <a:t>deg</a:t>
            </a:r>
            <a:r>
              <a:rPr lang="fr-FR" sz="1800">
                <a:latin typeface="Garamond"/>
                <a:cs typeface="Arial"/>
              </a:rPr>
              <a:t> (~ size of the </a:t>
            </a:r>
            <a:r>
              <a:rPr lang="fr-FR" sz="1800" err="1">
                <a:latin typeface="Garamond"/>
                <a:cs typeface="Arial"/>
              </a:rPr>
              <a:t>patrol</a:t>
            </a:r>
            <a:r>
              <a:rPr lang="fr-FR" sz="1800">
                <a:latin typeface="Garamond"/>
                <a:cs typeface="Arial"/>
              </a:rPr>
              <a:t> radius) leads to</a:t>
            </a:r>
            <a:r>
              <a:rPr lang="fr-FR" sz="1800" b="1">
                <a:latin typeface="Garamond"/>
                <a:cs typeface="Arial"/>
              </a:rPr>
              <a:t> </a:t>
            </a:r>
            <a:r>
              <a:rPr lang="fr-FR" sz="1800" b="1" err="1">
                <a:latin typeface="Garamond"/>
                <a:cs typeface="Arial"/>
              </a:rPr>
              <a:t>unbiased</a:t>
            </a:r>
            <a:r>
              <a:rPr lang="fr-FR" sz="1800" b="1">
                <a:latin typeface="Garamond"/>
                <a:cs typeface="Arial"/>
              </a:rPr>
              <a:t> </a:t>
            </a:r>
            <a:r>
              <a:rPr lang="fr-FR" sz="1800" b="1" err="1">
                <a:latin typeface="Garamond"/>
                <a:cs typeface="Arial"/>
              </a:rPr>
              <a:t>measurement</a:t>
            </a:r>
            <a:r>
              <a:rPr lang="fr-FR" sz="1800" b="1">
                <a:latin typeface="Garamond"/>
                <a:cs typeface="Arial"/>
              </a:rPr>
              <a:t> with FA</a:t>
            </a:r>
            <a:endParaRPr lang="fr-FR" sz="1500" b="1">
              <a:ea typeface="Calibri"/>
              <a:cs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AA933B9-0A74-132F-060B-C23D7259404F}"/>
              </a:ext>
            </a:extLst>
          </p:cNvPr>
          <p:cNvSpPr txBox="1"/>
          <p:nvPr/>
        </p:nvSpPr>
        <p:spPr>
          <a:xfrm>
            <a:off x="7688070" y="3237312"/>
            <a:ext cx="1519586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500" b="1">
                <a:latin typeface="Garamond"/>
                <a:cs typeface="Calibri"/>
              </a:rPr>
              <a:t>Y1 FA </a:t>
            </a:r>
            <a:r>
              <a:rPr lang="fr-FR" sz="1500" b="1" err="1">
                <a:latin typeface="Garamond"/>
                <a:cs typeface="Calibri"/>
              </a:rPr>
              <a:t>mocks</a:t>
            </a:r>
            <a:endParaRPr lang="fr-FR" sz="1350" err="1"/>
          </a:p>
        </p:txBody>
      </p:sp>
    </p:spTree>
    <p:extLst>
      <p:ext uri="{BB962C8B-B14F-4D97-AF65-F5344CB8AC3E}">
        <p14:creationId xmlns:p14="http://schemas.microsoft.com/office/powerpoint/2010/main" val="19349625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5C8E271C-B29C-3D80-EDD3-8D1F23EE0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3" y="1685691"/>
            <a:ext cx="3657476" cy="1830192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207" y="5722088"/>
            <a:ext cx="2057400" cy="273844"/>
          </a:xfrm>
        </p:spPr>
        <p:txBody>
          <a:bodyPr/>
          <a:lstStyle/>
          <a:p>
            <a:fld id="{48F63A3B-78C7-47BE-AE5E-E10140E04643}" type="slidenum">
              <a:rPr lang="en-US" sz="1200" dirty="0">
                <a:solidFill>
                  <a:srgbClr val="757070"/>
                </a:solidFill>
                <a:latin typeface="Garamond"/>
              </a:rPr>
              <a:t>63</a:t>
            </a:fld>
            <a:endParaRPr lang="fr-FR" sz="1200">
              <a:solidFill>
                <a:srgbClr val="757070"/>
              </a:solidFill>
              <a:latin typeface="Garamond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B267698-7EA7-BF31-A62A-418C0BDE41CD}"/>
              </a:ext>
            </a:extLst>
          </p:cNvPr>
          <p:cNvCxnSpPr>
            <a:cxnSpLocks/>
          </p:cNvCxnSpPr>
          <p:nvPr/>
        </p:nvCxnSpPr>
        <p:spPr>
          <a:xfrm flipH="1">
            <a:off x="3660644" y="1895141"/>
            <a:ext cx="514025" cy="4204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E5129E92-7324-CA7B-F61F-EAA8B9C1AE64}"/>
              </a:ext>
            </a:extLst>
          </p:cNvPr>
          <p:cNvSpPr txBox="1"/>
          <p:nvPr/>
        </p:nvSpPr>
        <p:spPr>
          <a:xfrm>
            <a:off x="4034832" y="1633416"/>
            <a:ext cx="1261548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Fiber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patrol</a:t>
            </a:r>
            <a:r>
              <a:rPr lang="fr-FR" sz="1500">
                <a:latin typeface="Garamond"/>
                <a:cs typeface="Arial"/>
              </a:rPr>
              <a:t> radius</a:t>
            </a:r>
            <a:endParaRPr lang="fr-FR" sz="1500">
              <a:cs typeface="Calibri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9F2AF2-BAE0-6AD9-4AC1-86DD61E28479}"/>
              </a:ext>
            </a:extLst>
          </p:cNvPr>
          <p:cNvSpPr/>
          <p:nvPr/>
        </p:nvSpPr>
        <p:spPr>
          <a:xfrm>
            <a:off x="1818676" y="2320699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5620FF2-B8FA-71C1-2F13-785BFF46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" y="3570"/>
            <a:ext cx="9142605" cy="659237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fr-FR" sz="2700" err="1">
                <a:latin typeface="Franklin Gothic"/>
                <a:ea typeface="+mj-lt"/>
                <a:cs typeface="+mj-lt"/>
              </a:rPr>
              <a:t>Fiber</a:t>
            </a:r>
            <a:r>
              <a:rPr lang="fr-FR" sz="2700">
                <a:latin typeface="Franklin Gothic"/>
                <a:ea typeface="+mj-lt"/>
                <a:cs typeface="+mj-lt"/>
              </a:rPr>
              <a:t> </a:t>
            </a:r>
            <a:r>
              <a:rPr lang="fr-FR" sz="2700" err="1">
                <a:latin typeface="Franklin Gothic"/>
                <a:ea typeface="+mj-lt"/>
                <a:cs typeface="+mj-lt"/>
              </a:rPr>
              <a:t>assignment</a:t>
            </a:r>
            <a:r>
              <a:rPr lang="fr-FR" sz="2700">
                <a:latin typeface="Franklin Gothic"/>
                <a:ea typeface="+mj-lt"/>
                <a:cs typeface="+mj-lt"/>
              </a:rPr>
              <a:t>: </a:t>
            </a:r>
            <a:br>
              <a:rPr lang="fr-FR" sz="2700">
                <a:latin typeface="Franklin Gothic"/>
                <a:ea typeface="+mj-lt"/>
                <a:cs typeface="+mj-lt"/>
              </a:rPr>
            </a:br>
            <a:r>
              <a:rPr lang="fr-FR" sz="2100" b="1" err="1">
                <a:latin typeface="Franklin Gothic"/>
                <a:ea typeface="+mj-lt"/>
                <a:cs typeface="+mj-lt"/>
              </a:rPr>
              <a:t>Pairwise</a:t>
            </a:r>
            <a:r>
              <a:rPr lang="fr-FR" sz="2100" b="1">
                <a:latin typeface="Franklin Gothic"/>
                <a:ea typeface="+mj-lt"/>
                <a:cs typeface="+mj-lt"/>
              </a:rPr>
              <a:t>-Inverse-</a:t>
            </a:r>
            <a:r>
              <a:rPr lang="fr-FR" sz="2100" b="1" err="1">
                <a:latin typeface="Franklin Gothic"/>
                <a:ea typeface="+mj-lt"/>
                <a:cs typeface="+mj-lt"/>
              </a:rPr>
              <a:t>Probability</a:t>
            </a:r>
            <a:r>
              <a:rPr lang="fr-FR" sz="2100">
                <a:latin typeface="Franklin Gothic"/>
                <a:ea typeface="+mj-lt"/>
                <a:cs typeface="+mj-lt"/>
              </a:rPr>
              <a:t> (PIP) </a:t>
            </a:r>
            <a:r>
              <a:rPr lang="fr-FR" sz="2100" err="1">
                <a:latin typeface="Franklin Gothic"/>
                <a:ea typeface="+mj-lt"/>
                <a:cs typeface="+mj-lt"/>
              </a:rPr>
              <a:t>weighting</a:t>
            </a:r>
            <a:r>
              <a:rPr lang="fr-FR" sz="2100">
                <a:latin typeface="Franklin Gothic"/>
                <a:ea typeface="+mj-lt"/>
                <a:cs typeface="+mj-lt"/>
              </a:rPr>
              <a:t> </a:t>
            </a:r>
            <a:r>
              <a:rPr lang="fr-FR" sz="2100" err="1">
                <a:latin typeface="Franklin Gothic"/>
                <a:ea typeface="+mj-lt"/>
                <a:cs typeface="+mj-lt"/>
              </a:rPr>
              <a:t>scheme</a:t>
            </a:r>
            <a:endParaRPr lang="fr-FR" sz="2100">
              <a:latin typeface="Franklin Gothic"/>
              <a:cs typeface="Calibri Light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DC27B8A-CDD3-7892-11CF-331CBC5DB50B}"/>
              </a:ext>
            </a:extLst>
          </p:cNvPr>
          <p:cNvSpPr/>
          <p:nvPr/>
        </p:nvSpPr>
        <p:spPr>
          <a:xfrm>
            <a:off x="2701245" y="2147078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7" name="Image 6" descr="Une image contenant texte, Police&#10;&#10;Description générée automatiquement">
            <a:extLst>
              <a:ext uri="{FF2B5EF4-FFF2-40B4-BE49-F238E27FC236}">
                <a16:creationId xmlns:a16="http://schemas.microsoft.com/office/drawing/2014/main" id="{7AFA0873-FEB6-D83A-DAB4-E141E7F7D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072" b="-581"/>
          <a:stretch/>
        </p:blipFill>
        <p:spPr>
          <a:xfrm>
            <a:off x="121490" y="4029923"/>
            <a:ext cx="1163496" cy="8724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4CF9F60-6E09-9441-431F-FDD7E8352D30}"/>
              </a:ext>
            </a:extLst>
          </p:cNvPr>
          <p:cNvSpPr txBox="1"/>
          <p:nvPr/>
        </p:nvSpPr>
        <p:spPr>
          <a:xfrm>
            <a:off x="1303053" y="4031563"/>
            <a:ext cx="2508080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Number</a:t>
            </a:r>
            <a:r>
              <a:rPr lang="fr-FR" sz="1500">
                <a:latin typeface="Garamond"/>
                <a:cs typeface="Arial"/>
              </a:rPr>
              <a:t> of FA runs</a:t>
            </a:r>
            <a:endParaRPr lang="fr-FR" sz="135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863339-484E-CD74-6428-C7DAE1F8D9FB}"/>
              </a:ext>
            </a:extLst>
          </p:cNvPr>
          <p:cNvSpPr txBox="1"/>
          <p:nvPr/>
        </p:nvSpPr>
        <p:spPr>
          <a:xfrm>
            <a:off x="1402715" y="4433419"/>
            <a:ext cx="2334146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Number</a:t>
            </a:r>
            <a:r>
              <a:rPr lang="fr-FR" sz="1500">
                <a:latin typeface="Garamond"/>
                <a:cs typeface="Arial"/>
              </a:rPr>
              <a:t> of time the </a:t>
            </a:r>
            <a:r>
              <a:rPr lang="fr-FR" sz="1500" err="1">
                <a:latin typeface="Garamond"/>
                <a:cs typeface="Arial"/>
              </a:rPr>
              <a:t>galaxy</a:t>
            </a:r>
            <a:r>
              <a:rPr lang="fr-FR" sz="1500">
                <a:latin typeface="Garamond"/>
                <a:cs typeface="Arial"/>
              </a:rPr>
              <a:t> pair has been </a:t>
            </a:r>
            <a:r>
              <a:rPr lang="fr-FR" sz="1500" err="1">
                <a:latin typeface="Garamond"/>
                <a:cs typeface="Arial"/>
              </a:rPr>
              <a:t>observed</a:t>
            </a:r>
            <a:r>
              <a:rPr lang="fr-FR" sz="1500">
                <a:latin typeface="Garamond"/>
                <a:cs typeface="Arial"/>
              </a:rPr>
              <a:t> 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632412-D823-1830-F547-E020D28BF12F}"/>
              </a:ext>
            </a:extLst>
          </p:cNvPr>
          <p:cNvSpPr txBox="1"/>
          <p:nvPr/>
        </p:nvSpPr>
        <p:spPr>
          <a:xfrm>
            <a:off x="798297" y="4235968"/>
            <a:ext cx="977128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w</a:t>
            </a:r>
            <a:r>
              <a:rPr lang="fr-FR" sz="1500" baseline="-25000" err="1">
                <a:latin typeface="Garamond"/>
                <a:cs typeface="Arial"/>
              </a:rPr>
              <a:t>ij</a:t>
            </a:r>
            <a:r>
              <a:rPr lang="fr-FR" sz="1500" baseline="-25000">
                <a:latin typeface="Garamond"/>
                <a:cs typeface="Arial"/>
              </a:rPr>
              <a:t> </a:t>
            </a:r>
            <a:r>
              <a:rPr lang="fr-FR" sz="1500">
                <a:latin typeface="Garamond"/>
                <a:cs typeface="Arial"/>
              </a:rPr>
              <a:t>= </a:t>
            </a:r>
            <a:endParaRPr lang="fr-FR" sz="1350" err="1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310857F-EDB7-2490-988F-CE15F401D656}"/>
              </a:ext>
            </a:extLst>
          </p:cNvPr>
          <p:cNvCxnSpPr/>
          <p:nvPr/>
        </p:nvCxnSpPr>
        <p:spPr>
          <a:xfrm>
            <a:off x="1508777" y="4383507"/>
            <a:ext cx="2179208" cy="1669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90D7675-6A7F-541B-92B5-9A8A4207893E}"/>
              </a:ext>
            </a:extLst>
          </p:cNvPr>
          <p:cNvSpPr txBox="1"/>
          <p:nvPr/>
        </p:nvSpPr>
        <p:spPr>
          <a:xfrm>
            <a:off x="17767" y="3604677"/>
            <a:ext cx="4015515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Statistical</a:t>
            </a:r>
            <a:r>
              <a:rPr lang="fr-FR" sz="1500">
                <a:latin typeface="Garamond"/>
                <a:cs typeface="Arial"/>
              </a:rPr>
              <a:t> estimation to observe a </a:t>
            </a:r>
            <a:r>
              <a:rPr lang="fr-FR" sz="1500" b="1" err="1">
                <a:latin typeface="Garamond"/>
                <a:cs typeface="Arial"/>
              </a:rPr>
              <a:t>galaxy</a:t>
            </a:r>
            <a:r>
              <a:rPr lang="fr-FR" sz="1500" b="1">
                <a:latin typeface="Garamond"/>
                <a:cs typeface="Arial"/>
              </a:rPr>
              <a:t> pair</a:t>
            </a:r>
            <a:r>
              <a:rPr lang="fr-FR" sz="1500">
                <a:latin typeface="Garamond"/>
                <a:cs typeface="Arial"/>
              </a:rPr>
              <a:t>:</a:t>
            </a:r>
            <a:endParaRPr lang="fr-FR" sz="135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461BC3-0A86-3F85-69E6-89D5E8564231}"/>
              </a:ext>
            </a:extLst>
          </p:cNvPr>
          <p:cNvSpPr txBox="1"/>
          <p:nvPr/>
        </p:nvSpPr>
        <p:spPr>
          <a:xfrm>
            <a:off x="2730321" y="5145241"/>
            <a:ext cx="1886885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>
                <a:latin typeface="Garamond"/>
                <a:cs typeface="Arial"/>
              </a:rPr>
              <a:t>= 0 for </a:t>
            </a:r>
            <a:r>
              <a:rPr lang="fr-FR" sz="1500" err="1">
                <a:latin typeface="Garamond"/>
                <a:cs typeface="Arial"/>
              </a:rPr>
              <a:t>galaxy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inside</a:t>
            </a:r>
            <a:r>
              <a:rPr lang="fr-FR" sz="1500">
                <a:latin typeface="Garamond"/>
                <a:cs typeface="Arial"/>
              </a:rPr>
              <a:t> the </a:t>
            </a:r>
            <a:r>
              <a:rPr lang="fr-FR" sz="1500" err="1">
                <a:latin typeface="Garamond"/>
                <a:cs typeface="Arial"/>
              </a:rPr>
              <a:t>same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patrol</a:t>
            </a:r>
            <a:r>
              <a:rPr lang="fr-FR" sz="1500">
                <a:latin typeface="Garamond"/>
                <a:cs typeface="Arial"/>
              </a:rPr>
              <a:t> radius</a:t>
            </a:r>
          </a:p>
        </p:txBody>
      </p:sp>
      <p:sp>
        <p:nvSpPr>
          <p:cNvPr id="12" name="Flèche : virage 11">
            <a:extLst>
              <a:ext uri="{FF2B5EF4-FFF2-40B4-BE49-F238E27FC236}">
                <a16:creationId xmlns:a16="http://schemas.microsoft.com/office/drawing/2014/main" id="{B1DA37F3-8F08-3C8B-F81E-FA629F5C6F25}"/>
              </a:ext>
            </a:extLst>
          </p:cNvPr>
          <p:cNvSpPr/>
          <p:nvPr/>
        </p:nvSpPr>
        <p:spPr>
          <a:xfrm flipV="1">
            <a:off x="2472359" y="4998553"/>
            <a:ext cx="256761" cy="414131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pic>
        <p:nvPicPr>
          <p:cNvPr id="13" name="Image 12" descr="Une image contenant texte, Police, blanc, Graphique&#10;&#10;Description générée automatiquement">
            <a:extLst>
              <a:ext uri="{FF2B5EF4-FFF2-40B4-BE49-F238E27FC236}">
                <a16:creationId xmlns:a16="http://schemas.microsoft.com/office/drawing/2014/main" id="{6A25C28F-CCA0-35F4-E9C1-8F16A681F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111" y="3900696"/>
            <a:ext cx="2493170" cy="133391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BF0038C-7F8D-D21A-9DB2-D4F7954F0EF7}"/>
              </a:ext>
            </a:extLst>
          </p:cNvPr>
          <p:cNvSpPr txBox="1"/>
          <p:nvPr/>
        </p:nvSpPr>
        <p:spPr>
          <a:xfrm>
            <a:off x="6018516" y="3492862"/>
            <a:ext cx="2818678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Angular</a:t>
            </a:r>
            <a:r>
              <a:rPr lang="fr-FR" sz="1500">
                <a:latin typeface="Garamond"/>
                <a:cs typeface="Arial"/>
              </a:rPr>
              <a:t> up-</a:t>
            </a:r>
            <a:r>
              <a:rPr lang="fr-FR" sz="1500" err="1">
                <a:latin typeface="Garamond"/>
                <a:cs typeface="Arial"/>
              </a:rPr>
              <a:t>weight</a:t>
            </a:r>
            <a:r>
              <a:rPr lang="fr-FR" sz="1500">
                <a:latin typeface="Garamond"/>
                <a:cs typeface="Arial"/>
              </a:rPr>
              <a:t> (ANG)</a:t>
            </a:r>
            <a:endParaRPr lang="fr-FR" sz="1350" err="1"/>
          </a:p>
        </p:txBody>
      </p:sp>
      <p:sp>
        <p:nvSpPr>
          <p:cNvPr id="18" name="Signe Plus 17">
            <a:extLst>
              <a:ext uri="{FF2B5EF4-FFF2-40B4-BE49-F238E27FC236}">
                <a16:creationId xmlns:a16="http://schemas.microsoft.com/office/drawing/2014/main" id="{0BE7DE3F-9798-1A97-545F-CF1DD9064637}"/>
              </a:ext>
            </a:extLst>
          </p:cNvPr>
          <p:cNvSpPr/>
          <p:nvPr/>
        </p:nvSpPr>
        <p:spPr>
          <a:xfrm>
            <a:off x="5028724" y="4265483"/>
            <a:ext cx="471383" cy="40463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19" name="Image 18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F72B9235-BB54-7375-E970-12AF9ADFE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16" t="23810" b="17687"/>
          <a:stretch/>
        </p:blipFill>
        <p:spPr>
          <a:xfrm>
            <a:off x="6632672" y="1950735"/>
            <a:ext cx="1433114" cy="1348195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8C45BB45-B16C-764C-C284-180A4C07DF1D}"/>
              </a:ext>
            </a:extLst>
          </p:cNvPr>
          <p:cNvSpPr/>
          <p:nvPr/>
        </p:nvSpPr>
        <p:spPr>
          <a:xfrm>
            <a:off x="6689320" y="1969003"/>
            <a:ext cx="1283162" cy="128724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6976B23-D500-692D-02C1-0746565DDC51}"/>
              </a:ext>
            </a:extLst>
          </p:cNvPr>
          <p:cNvSpPr txBox="1"/>
          <p:nvPr/>
        </p:nvSpPr>
        <p:spPr>
          <a:xfrm>
            <a:off x="7483196" y="1529086"/>
            <a:ext cx="1659258" cy="438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  <a:ea typeface="+mn-lt"/>
                <a:cs typeface="+mn-lt"/>
              </a:rPr>
              <a:t>Bianchi &amp; Percival 2017</a:t>
            </a:r>
            <a:endParaRPr lang="fr-FR" sz="1200" i="1">
              <a:latin typeface="Book Antiqua"/>
              <a:ea typeface="+mn-lt"/>
              <a:cs typeface="+mn-lt"/>
            </a:endParaRPr>
          </a:p>
          <a:p>
            <a:r>
              <a:rPr lang="en-US" sz="1200" i="1">
                <a:latin typeface="Book Antiqua"/>
                <a:ea typeface="+mn-lt"/>
                <a:cs typeface="+mn-lt"/>
              </a:rPr>
              <a:t>Mohammad et al. 2020</a:t>
            </a:r>
            <a:endParaRPr lang="fr-FR" sz="1200" i="1">
              <a:latin typeface="Book Antiqua"/>
              <a:ea typeface="Calibri"/>
              <a:cs typeface="Calibri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0EBE8A8-A9DD-8547-D0DB-FC4C98E7495A}"/>
              </a:ext>
            </a:extLst>
          </p:cNvPr>
          <p:cNvSpPr txBox="1"/>
          <p:nvPr/>
        </p:nvSpPr>
        <p:spPr>
          <a:xfrm>
            <a:off x="6301410" y="5237095"/>
            <a:ext cx="257506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Garamond"/>
              </a:rPr>
              <a:t>The pairs DD and DR at a given separation angle θ are up-weighted </a:t>
            </a:r>
            <a:endParaRPr lang="en-US" sz="1350">
              <a:latin typeface="Garamond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138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1295-609A-2472-A0F3-70194AE2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656E2E-708C-CED0-9B1E-40346226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31" t="14" r="4472" b="-14"/>
          <a:stretch>
            <a:fillRect/>
          </a:stretch>
        </p:blipFill>
        <p:spPr>
          <a:xfrm>
            <a:off x="-5396" y="-78184"/>
            <a:ext cx="9197398" cy="6937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2C8B8E-ACF7-1CB0-DA3C-C501DF83A4E9}"/>
              </a:ext>
            </a:extLst>
          </p:cNvPr>
          <p:cNvSpPr txBox="1"/>
          <p:nvPr/>
        </p:nvSpPr>
        <p:spPr>
          <a:xfrm>
            <a:off x="1095" y="5644999"/>
            <a:ext cx="919650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Garamond"/>
              </a:rPr>
              <a:t>DESI is a state-of-the-art instrument installed at the Mayall 4-meter telescope at Kitt Peak National Observatory.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04D17A-7B9A-CAC1-4F70-774F2D272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pic>
        <p:nvPicPr>
          <p:cNvPr id="2" name="Picture 1" descr="New DESI results strengthen hints that dark energy may evolve">
            <a:extLst>
              <a:ext uri="{FF2B5EF4-FFF2-40B4-BE49-F238E27FC236}">
                <a16:creationId xmlns:a16="http://schemas.microsoft.com/office/drawing/2014/main" id="{97533B7B-1A8B-645C-6493-CF1425EE1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293" y="209937"/>
            <a:ext cx="4256034" cy="285052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81658B-5D41-68A9-F33B-36A9B932E59E}"/>
              </a:ext>
            </a:extLst>
          </p:cNvPr>
          <p:cNvCxnSpPr/>
          <p:nvPr/>
        </p:nvCxnSpPr>
        <p:spPr>
          <a:xfrm flipV="1">
            <a:off x="1612173" y="3072855"/>
            <a:ext cx="1920168" cy="113639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7A62E5-B490-8E07-6E37-F8F550921F1D}"/>
              </a:ext>
            </a:extLst>
          </p:cNvPr>
          <p:cNvCxnSpPr>
            <a:cxnSpLocks/>
          </p:cNvCxnSpPr>
          <p:nvPr/>
        </p:nvCxnSpPr>
        <p:spPr>
          <a:xfrm flipV="1">
            <a:off x="1661643" y="185275"/>
            <a:ext cx="1848825" cy="2658307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E8DC34-A5F1-5E7F-07A9-D1AE089B8AF8}"/>
              </a:ext>
            </a:extLst>
          </p:cNvPr>
          <p:cNvCxnSpPr/>
          <p:nvPr/>
        </p:nvCxnSpPr>
        <p:spPr>
          <a:xfrm flipH="1">
            <a:off x="6551013" y="813954"/>
            <a:ext cx="791896" cy="266991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95713B2-D92F-DA07-F8A4-4B9B31E4FA5F}"/>
              </a:ext>
            </a:extLst>
          </p:cNvPr>
          <p:cNvSpPr txBox="1"/>
          <p:nvPr/>
        </p:nvSpPr>
        <p:spPr>
          <a:xfrm>
            <a:off x="3266027" y="3430093"/>
            <a:ext cx="22838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Garamond"/>
              </a:rPr>
              <a:t>Focal plane is populated with 5000 robotics fibers </a:t>
            </a:r>
          </a:p>
        </p:txBody>
      </p:sp>
      <p:pic>
        <p:nvPicPr>
          <p:cNvPr id="13" name="Picture 12" descr="DESI project begins operation with help from Ohio State faculty,  researchers | Department of Astronomy">
            <a:extLst>
              <a:ext uri="{FF2B5EF4-FFF2-40B4-BE49-F238E27FC236}">
                <a16:creationId xmlns:a16="http://schemas.microsoft.com/office/drawing/2014/main" id="{184AD64B-31F0-B5C3-3D72-085D5C29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93" y="3553691"/>
            <a:ext cx="3016644" cy="20311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96E841-8487-8B39-1484-3211E988B4BA}"/>
              </a:ext>
            </a:extLst>
          </p:cNvPr>
          <p:cNvSpPr txBox="1"/>
          <p:nvPr/>
        </p:nvSpPr>
        <p:spPr>
          <a:xfrm>
            <a:off x="3293988" y="4428910"/>
            <a:ext cx="205802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Garamond"/>
              </a:rPr>
              <a:t>That feed </a:t>
            </a:r>
            <a:endParaRPr lang="en-US" b="1">
              <a:solidFill>
                <a:srgbClr val="000000"/>
              </a:solidFill>
              <a:latin typeface="Garamond"/>
            </a:endParaRPr>
          </a:p>
          <a:p>
            <a:r>
              <a:rPr lang="en-US" sz="2000" b="1">
                <a:solidFill>
                  <a:srgbClr val="FFFFFF"/>
                </a:solidFill>
                <a:latin typeface="Garamond"/>
              </a:rPr>
              <a:t>10 spectrographs </a:t>
            </a:r>
            <a:r>
              <a:rPr lang="en-US" sz="2000" b="1">
                <a:solidFill>
                  <a:srgbClr val="FFFFFF"/>
                </a:solidFill>
                <a:latin typeface="Garamond"/>
                <a:ea typeface="+mn-lt"/>
                <a:cs typeface="+mn-lt"/>
              </a:rPr>
              <a:t>λ ~ 360-980 nm </a:t>
            </a:r>
            <a:endParaRPr lang="en-US" b="1">
              <a:latin typeface="Garamond"/>
            </a:endParaRPr>
          </a:p>
        </p:txBody>
      </p:sp>
      <p:pic>
        <p:nvPicPr>
          <p:cNvPr id="12" name="Picture 11" descr="instrument design">
            <a:extLst>
              <a:ext uri="{FF2B5EF4-FFF2-40B4-BE49-F238E27FC236}">
                <a16:creationId xmlns:a16="http://schemas.microsoft.com/office/drawing/2014/main" id="{C7238531-8F37-14AD-0D44-C1FDBC04C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933" y="3490093"/>
            <a:ext cx="3423533" cy="184662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03D891-D5D0-4E4A-98DA-3663456B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24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E268E-D711-F413-0D3E-B2DEF3BD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0C3B607-53A0-B9CD-A547-525E507EC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939" y="-987"/>
            <a:ext cx="9207281" cy="6861562"/>
          </a:xfrm>
        </p:spPr>
      </p:pic>
      <p:pic>
        <p:nvPicPr>
          <p:cNvPr id="18" name="Content Placeholder 15">
            <a:extLst>
              <a:ext uri="{FF2B5EF4-FFF2-40B4-BE49-F238E27FC236}">
                <a16:creationId xmlns:a16="http://schemas.microsoft.com/office/drawing/2014/main" id="{4FFE9697-555E-27C3-9E6E-9773464F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257" t="96093" r="475" b="957"/>
          <a:stretch>
            <a:fillRect/>
          </a:stretch>
        </p:blipFill>
        <p:spPr>
          <a:xfrm>
            <a:off x="8614813" y="6318319"/>
            <a:ext cx="300895" cy="2024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A3257-4E15-7ACB-06FB-F1CBE536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73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9AFDC-EF02-D54C-ECAB-AC5363511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C4530D4-4A89-A2D7-8D6D-D585DE381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939" y="-987"/>
            <a:ext cx="9207281" cy="6861562"/>
          </a:xfrm>
        </p:spPr>
      </p:pic>
      <p:pic>
        <p:nvPicPr>
          <p:cNvPr id="18" name="Content Placeholder 15">
            <a:extLst>
              <a:ext uri="{FF2B5EF4-FFF2-40B4-BE49-F238E27FC236}">
                <a16:creationId xmlns:a16="http://schemas.microsoft.com/office/drawing/2014/main" id="{98BEBE31-8349-6BC9-1814-ED8E7BEA6F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257" t="96093" r="475" b="957"/>
          <a:stretch>
            <a:fillRect/>
          </a:stretch>
        </p:blipFill>
        <p:spPr>
          <a:xfrm>
            <a:off x="8614813" y="6318319"/>
            <a:ext cx="300895" cy="202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9C3037-25A3-F6D5-DA3E-D598859B2AFA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F717B-D577-48CB-891E-3EA604F34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54" y="839244"/>
            <a:ext cx="4491995" cy="45782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80AB3-2E75-9807-61B1-E6D9C5D7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666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63</Slides>
  <Notes>31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 Imaging systematics: QSO case</vt:lpstr>
      <vt:lpstr>Spectroscopic systematics: ELG case</vt:lpstr>
      <vt:lpstr>Fiber assignment (FA)</vt:lpstr>
      <vt:lpstr>Fiber assignment:  Pairwise-Inverse-Probability (PIP) weighting scheme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134</cp:revision>
  <dcterms:created xsi:type="dcterms:W3CDTF">2025-05-27T09:35:26Z</dcterms:created>
  <dcterms:modified xsi:type="dcterms:W3CDTF">2025-06-12T07:01:45Z</dcterms:modified>
</cp:coreProperties>
</file>